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12192000"/>
  <p:notesSz cx="7102475" cy="9388475"/>
  <p:embeddedFontLst>
    <p:embeddedFont>
      <p:font typeface="Raleway"/>
      <p:regular r:id="rId34"/>
      <p:bold r:id="rId35"/>
      <p:italic r:id="rId36"/>
      <p:boldItalic r:id="rId37"/>
    </p:embeddedFont>
    <p:embeddedFont>
      <p:font typeface="Palatino Linotype"/>
      <p:regular r:id="rId38"/>
      <p:bold r:id="rId39"/>
      <p:italic r:id="rId40"/>
      <p:boldItalic r:id="rId41"/>
    </p:embeddedFont>
    <p:embeddedFont>
      <p:font typeface="Nunito Sans SemiBold"/>
      <p:regular r:id="rId42"/>
      <p:bold r:id="rId43"/>
      <p:italic r:id="rId44"/>
      <p:boldItalic r:id="rId45"/>
    </p:embeddedFont>
    <p:embeddedFont>
      <p:font typeface="Rubik"/>
      <p:regular r:id="rId46"/>
      <p:bold r:id="rId47"/>
      <p:italic r:id="rId48"/>
      <p:boldItalic r:id="rId49"/>
    </p:embeddedFont>
    <p:embeddedFont>
      <p:font typeface="Nunito Sans ExtraBold"/>
      <p:bold r:id="rId50"/>
      <p:boldItalic r:id="rId51"/>
    </p:embeddedFont>
    <p:embeddedFont>
      <p:font typeface="Nunito Sans"/>
      <p:regular r:id="rId52"/>
      <p:bold r:id="rId53"/>
      <p:italic r:id="rId54"/>
      <p:boldItalic r:id="rId55"/>
    </p:embeddedFont>
    <p:embeddedFont>
      <p:font typeface="Century Gothic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0" roundtripDataSignature="AMtx7mgDcOgDsGAsBzut6fS+Pk+Gb34+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alatinoLinotype-italic.fntdata"/><Relationship Id="rId42" Type="http://schemas.openxmlformats.org/officeDocument/2006/relationships/font" Target="fonts/NunitoSansSemiBold-regular.fntdata"/><Relationship Id="rId41" Type="http://schemas.openxmlformats.org/officeDocument/2006/relationships/font" Target="fonts/PalatinoLinotype-boldItalic.fntdata"/><Relationship Id="rId44" Type="http://schemas.openxmlformats.org/officeDocument/2006/relationships/font" Target="fonts/NunitoSansSemiBold-italic.fntdata"/><Relationship Id="rId43" Type="http://schemas.openxmlformats.org/officeDocument/2006/relationships/font" Target="fonts/NunitoSansSemiBold-bold.fntdata"/><Relationship Id="rId46" Type="http://schemas.openxmlformats.org/officeDocument/2006/relationships/font" Target="fonts/Rubik-regular.fntdata"/><Relationship Id="rId45" Type="http://schemas.openxmlformats.org/officeDocument/2006/relationships/font" Target="fonts/NunitoSansSemiBold-bold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Rubik-italic.fntdata"/><Relationship Id="rId47" Type="http://schemas.openxmlformats.org/officeDocument/2006/relationships/font" Target="fonts/Rubik-bold.fntdata"/><Relationship Id="rId49" Type="http://schemas.openxmlformats.org/officeDocument/2006/relationships/font" Target="fonts/Rubik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font" Target="fonts/Raleway-bold.fntdata"/><Relationship Id="rId34" Type="http://schemas.openxmlformats.org/officeDocument/2006/relationships/font" Target="fonts/Raleway-regular.fntdata"/><Relationship Id="rId37" Type="http://schemas.openxmlformats.org/officeDocument/2006/relationships/font" Target="fonts/Raleway-boldItalic.fntdata"/><Relationship Id="rId36" Type="http://schemas.openxmlformats.org/officeDocument/2006/relationships/font" Target="fonts/Raleway-italic.fntdata"/><Relationship Id="rId39" Type="http://schemas.openxmlformats.org/officeDocument/2006/relationships/font" Target="fonts/PalatinoLinotype-bold.fntdata"/><Relationship Id="rId38" Type="http://schemas.openxmlformats.org/officeDocument/2006/relationships/font" Target="fonts/PalatinoLinotype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customschemas.google.com/relationships/presentationmetadata" Target="meta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NunitoSansExtraBold-boldItalic.fntdata"/><Relationship Id="rId50" Type="http://schemas.openxmlformats.org/officeDocument/2006/relationships/font" Target="fonts/NunitoSansExtraBold-bold.fntdata"/><Relationship Id="rId53" Type="http://schemas.openxmlformats.org/officeDocument/2006/relationships/font" Target="fonts/NunitoSans-bold.fntdata"/><Relationship Id="rId52" Type="http://schemas.openxmlformats.org/officeDocument/2006/relationships/font" Target="fonts/NunitoSans-regular.fntdata"/><Relationship Id="rId11" Type="http://schemas.openxmlformats.org/officeDocument/2006/relationships/slide" Target="slides/slide4.xml"/><Relationship Id="rId55" Type="http://schemas.openxmlformats.org/officeDocument/2006/relationships/font" Target="fonts/NunitoSans-boldItalic.fntdata"/><Relationship Id="rId10" Type="http://schemas.openxmlformats.org/officeDocument/2006/relationships/slide" Target="slides/slide3.xml"/><Relationship Id="rId54" Type="http://schemas.openxmlformats.org/officeDocument/2006/relationships/font" Target="fonts/NunitoSans-italic.fntdata"/><Relationship Id="rId13" Type="http://schemas.openxmlformats.org/officeDocument/2006/relationships/slide" Target="slides/slide6.xml"/><Relationship Id="rId57" Type="http://schemas.openxmlformats.org/officeDocument/2006/relationships/font" Target="fonts/CenturyGothic-bold.fntdata"/><Relationship Id="rId12" Type="http://schemas.openxmlformats.org/officeDocument/2006/relationships/slide" Target="slides/slide5.xml"/><Relationship Id="rId56" Type="http://schemas.openxmlformats.org/officeDocument/2006/relationships/font" Target="fonts/CenturyGothic-regular.fntdata"/><Relationship Id="rId15" Type="http://schemas.openxmlformats.org/officeDocument/2006/relationships/slide" Target="slides/slide8.xml"/><Relationship Id="rId59" Type="http://schemas.openxmlformats.org/officeDocument/2006/relationships/font" Target="fonts/CenturyGothic-boldItalic.fntdata"/><Relationship Id="rId14" Type="http://schemas.openxmlformats.org/officeDocument/2006/relationships/slide" Target="slides/slide7.xml"/><Relationship Id="rId58" Type="http://schemas.openxmlformats.org/officeDocument/2006/relationships/font" Target="fonts/CenturyGothic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3" name="Google Shape;123;p1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00" lIns="91200" spcFirstLastPara="1" rIns="91200" wrap="square" tIns="91200">
            <a:noAutofit/>
          </a:bodyPr>
          <a:lstStyle/>
          <a:p>
            <a:pPr indent="-22860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p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fc61faea1e_1_0:notes"/>
          <p:cNvSpPr txBox="1"/>
          <p:nvPr>
            <p:ph idx="1" type="body"/>
          </p:nvPr>
        </p:nvSpPr>
        <p:spPr>
          <a:xfrm>
            <a:off x="946997" y="4459526"/>
            <a:ext cx="5208600" cy="4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7200" lIns="94425" spcFirstLastPara="1" rIns="94425" wrap="square" tIns="472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Screenshots to show: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Visibility of activity that needs attention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entry on a tablet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Automation example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fc61faea1e_1_0:notes"/>
          <p:cNvSpPr/>
          <p:nvPr>
            <p:ph idx="2" type="sldImg"/>
          </p:nvPr>
        </p:nvSpPr>
        <p:spPr>
          <a:xfrm>
            <a:off x="423863" y="704850"/>
            <a:ext cx="62547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8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58:notes"/>
          <p:cNvSpPr txBox="1"/>
          <p:nvPr>
            <p:ph idx="1" type="body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 to ask bankers: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many branches and employees per branch?   (100 branches with 3 people = 300 employees that have to be trained on Regs, consistently handling customer disputes)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many cardholders?    (What’s the % of disputes per cardholder in today’s environment?)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Ever have to chase a customer in the parking lot or call customers to get complete information that was missing on the form?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 you have customers calling and coming to the branch to find out when they’ll get their money?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Have you experienced audit exceptions that your team had to remediate?     Do you think that will cause increased scrutiny of your processes the next time?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Payment dispute volumes are increasing in institutions because of dramatic growth in electronic payment usage – embedded eCommerce payments, P2P, Zelle, mobile wallets, ACH, wire, cards…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Spreadsheets and post-it notes not effective for handling volume increases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Errors from re-keying are problematic, customer accounts not credited properly, transpositions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Write-off limits get raised and losses result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Audits require too many people, failing audits or having exceptions involves remediation, more cost and more people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Customers have to drive to branches to sign documents, may not know the status of their dispute and when they get their money back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NONE OF THIS SCALES TO TAKE ADVANTAGE OF THE OPPORTUNITY TO CAPTURE MORE FEE INCOME FROM THIS INCREASE IN PAYMENT VOLUME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0" name="Google Shape;370;p58:notes"/>
          <p:cNvSpPr txBox="1"/>
          <p:nvPr>
            <p:ph idx="12" type="sldNum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anchorCtr="0" anchor="b" bIns="47075" lIns="94200" spcFirstLastPara="1" rIns="94200" wrap="square" tIns="470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59:notes"/>
          <p:cNvSpPr txBox="1"/>
          <p:nvPr>
            <p:ph idx="1" type="body"/>
          </p:nvPr>
        </p:nvSpPr>
        <p:spPr>
          <a:xfrm>
            <a:off x="848471" y="4839626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Point of inflection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Perfect storm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-"/>
            </a:pP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Reduced barriers to entry to deliver competing products across loans and deposits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-"/>
            </a:pP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Universal challenges hiring and retaining talent; far fewer people want to be involved in the mundane work of bank operations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-"/>
            </a:pP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Old technology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-"/>
            </a:pP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Manual processes impact customer experience, challenging how banks will compete and win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-"/>
            </a:pP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Economics of customer acquisition, customer service are under pressure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9" name="Google Shape;379;p59:notes"/>
          <p:cNvSpPr txBox="1"/>
          <p:nvPr>
            <p:ph idx="12" type="sldNum"/>
          </p:nvPr>
        </p:nvSpPr>
        <p:spPr>
          <a:xfrm>
            <a:off x="4033725" y="8928055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anchorCtr="0" anchor="b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1810" lvl="0" marL="4436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FINBOA Definition of </a:t>
            </a:r>
            <a:r>
              <a:rPr b="1" lang="en-US"/>
              <a:t>Workflow</a:t>
            </a:r>
            <a:r>
              <a:rPr lang="en-US"/>
              <a:t> = automated sequence of tasks through which data/information passes from process initiation to completion (beginning to end)</a:t>
            </a:r>
            <a:endParaRPr/>
          </a:p>
          <a:p>
            <a:pPr indent="-221810" lvl="0" marL="4436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1810" lvl="0" marL="4436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Loan Onboarding – Intake, Exceptions, Payments</a:t>
            </a:r>
            <a:endParaRPr/>
          </a:p>
          <a:p>
            <a:pPr indent="-221810" lvl="0" marL="4436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Exception Management – New Account, New Customer, Loan Review</a:t>
            </a:r>
            <a:endParaRPr/>
          </a:p>
          <a:p>
            <a:pPr indent="-221810" lvl="0" marL="4436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Treasury Management – digital onboarding, analytics, risk assessment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rPr lang="en-US"/>
              <a:t>      Payment Disputes – Reg E </a:t>
            </a: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Reg E Debit Cards, Reg E ACH, Reg E ATM, Reg E Zelle (using EFT), E Bill Pay (using EFT), Reg Z Credit Cards, Check Fraud, Wire Fraud,  Mobile Deposits, Stop Payments</a:t>
            </a:r>
            <a:endParaRPr/>
          </a:p>
          <a:p>
            <a:pPr indent="-221810" lvl="0" marL="4436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60:notes"/>
          <p:cNvSpPr txBox="1"/>
          <p:nvPr>
            <p:ph idx="12" type="sldNum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3" name="Google Shape;423;p6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3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6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0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0:notes"/>
          <p:cNvSpPr txBox="1"/>
          <p:nvPr>
            <p:ph idx="1" type="body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200" spcFirstLastPara="1" rIns="94200" wrap="square" tIns="4707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2" name="Google Shape;132;p50:notes"/>
          <p:cNvSpPr txBox="1"/>
          <p:nvPr>
            <p:ph idx="12" type="sldNum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anchorCtr="0" anchor="b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64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4" name="Google Shape;504;p64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p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p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0" name="Google Shape;590;p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02" name="Google Shape;602;p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14" name="Google Shape;614;p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24" name="Google Shape;624;p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51:notes"/>
          <p:cNvSpPr txBox="1"/>
          <p:nvPr>
            <p:ph idx="1" type="body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1" name="Google Shape;141;p51:notes"/>
          <p:cNvSpPr txBox="1"/>
          <p:nvPr>
            <p:ph idx="12" type="sldNum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anchorCtr="0" anchor="b" bIns="47075" lIns="94200" spcFirstLastPara="1" rIns="94200" wrap="square" tIns="470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52:notes"/>
          <p:cNvSpPr txBox="1"/>
          <p:nvPr>
            <p:ph idx="1" type="body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 to ask bankers: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many branches and employees per branch?   (100 branches with 3 people = 300 employees that have to be trained on Regs, consistently handling customer disputes)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many cardholders?    (What’s the % of disputes per cardholder in today’s environment?)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Ever have to chase a customer in the parking lot or call customers to get complete information that was missing on the form?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 you have customers calling and coming to the branch to find out when they’ll get their money?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Have you experienced audit exceptions that your team had to remediate?     Do you think that will cause increased scrutiny of your processes the next time?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Payment dispute volumes are increasing in institutions because of dramatic growth in electronic payment usage – embedded eCommerce payments, P2P, Zelle, mobile wallets, ACH, wire, cards…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Spreadsheets and post-it notes not effective for handling volume increases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Errors from re-keying are problematic, customer accounts not credited properly, transpositions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Write-off limits get raised and losses result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Audits require too many people, failing audits or having exceptions involves remediation, more cost and more people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Customers have to drive to branches to sign documents, may not know the status of their dispute and when they get their money back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NONE OF THIS SCALES TO TAKE ADVANTAGE OF THE OPPORTUNITY TO CAPTURE MORE FEE INCOME FROM THIS INCREASE IN PAYMENT VOLUME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0" name="Google Shape;160;p52:notes"/>
          <p:cNvSpPr txBox="1"/>
          <p:nvPr>
            <p:ph idx="12" type="sldNum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anchorCtr="0" anchor="b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3:notes"/>
          <p:cNvSpPr txBox="1"/>
          <p:nvPr>
            <p:ph idx="1" type="body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We help banks and credit unions transition to a digital operation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Digitize everything that’s paper, static-pdf, being passed around via email, share drives and tracked in spreadsheets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Provide centralized control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0" name="Google Shape;170;p53:notes"/>
          <p:cNvSpPr txBox="1"/>
          <p:nvPr>
            <p:ph idx="12" type="sldNum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anchorCtr="0" anchor="b" bIns="47075" lIns="94200" spcFirstLastPara="1" rIns="94200" wrap="square" tIns="4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55:notes"/>
          <p:cNvSpPr txBox="1"/>
          <p:nvPr>
            <p:ph idx="1" type="body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 to ask bankers: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many branches and employees per branch?   (100 branches with 3 people = 300 employees that have to be trained on Regs, consistently handling customer disputes)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many cardholders?    (What’s the % of disputes per cardholder in today’s environment?)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Ever have to chase a customer in the parking lot or call customers to get complete information that was missing on the form?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 you have customers calling and coming to the branch to find out when they’ll get their money?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Have you experienced audit exceptions that your team had to remediate?     Do you think that will cause increased scrutiny of your processes the next time?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Payment dispute volumes are increasing in institutions because of dramatic growth in electronic payment usage – embedded eCommerce payments, P2P, Zelle, mobile wallets, ACH, wire, cards…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Spreadsheets and post-it notes not effective for handling volume increases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Errors from re-keying are problematic, customer accounts not credited properly, transpositions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Write-off limits get raised and losses result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Audits require too many people, failing audits or having exceptions involves remediation, more cost and more people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Customers have to drive to branches to sign documents, may not know the status of their dispute and when they get their money back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NONE OF THIS SCALES TO TAKE ADVANTAGE OF THE OPPORTUNITY TO CAPTURE MORE FEE INCOME FROM THIS INCREASE IN PAYMENT VOLUME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8" name="Google Shape;218;p55:notes"/>
          <p:cNvSpPr txBox="1"/>
          <p:nvPr>
            <p:ph idx="12" type="sldNum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anchorCtr="0" anchor="b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6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56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4:notes"/>
          <p:cNvSpPr txBox="1"/>
          <p:nvPr>
            <p:ph idx="1" type="body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200" spcFirstLastPara="1" rIns="94200" wrap="square" tIns="47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4" name="Google Shape;254;p14:notes"/>
          <p:cNvSpPr txBox="1"/>
          <p:nvPr>
            <p:ph idx="12" type="sldNum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anchorCtr="0" anchor="b" bIns="47075" lIns="94200" spcFirstLastPara="1" rIns="94200" wrap="square" tIns="470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400"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36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7" name="Google Shape;47;p32"/>
          <p:cNvPicPr preferRelativeResize="0"/>
          <p:nvPr/>
        </p:nvPicPr>
        <p:blipFill rotWithShape="1">
          <a:blip r:embed="rId2">
            <a:alphaModFix/>
          </a:blip>
          <a:srcRect b="0" l="-5" r="0" t="0"/>
          <a:stretch/>
        </p:blipFill>
        <p:spPr>
          <a:xfrm>
            <a:off x="-549" y="1780492"/>
            <a:ext cx="12192000" cy="398351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2"/>
          <p:cNvSpPr/>
          <p:nvPr/>
        </p:nvSpPr>
        <p:spPr>
          <a:xfrm>
            <a:off x="-549" y="1780492"/>
            <a:ext cx="12192000" cy="3983514"/>
          </a:xfrm>
          <a:prstGeom prst="rect">
            <a:avLst/>
          </a:prstGeom>
          <a:solidFill>
            <a:srgbClr val="44A8DE">
              <a:alpha val="74509"/>
            </a:srgbClr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9" name="Google Shape;49;p32"/>
          <p:cNvSpPr txBox="1"/>
          <p:nvPr>
            <p:ph idx="1" type="body"/>
          </p:nvPr>
        </p:nvSpPr>
        <p:spPr>
          <a:xfrm>
            <a:off x="290513" y="2140605"/>
            <a:ext cx="6700837" cy="2353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  <a:defRPr b="0" i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2" type="body"/>
          </p:nvPr>
        </p:nvSpPr>
        <p:spPr>
          <a:xfrm>
            <a:off x="2230437" y="4525429"/>
            <a:ext cx="2820988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3" type="body"/>
          </p:nvPr>
        </p:nvSpPr>
        <p:spPr>
          <a:xfrm>
            <a:off x="2230437" y="4922391"/>
            <a:ext cx="2820988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/>
          <p:nvPr/>
        </p:nvSpPr>
        <p:spPr>
          <a:xfrm>
            <a:off x="7731889" y="1617675"/>
            <a:ext cx="4305753" cy="5001640"/>
          </a:xfrm>
          <a:prstGeom prst="frame">
            <a:avLst>
              <a:gd fmla="val 1816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3" name="Google Shape;53;p32"/>
          <p:cNvSpPr/>
          <p:nvPr>
            <p:ph idx="4" type="pic"/>
          </p:nvPr>
        </p:nvSpPr>
        <p:spPr>
          <a:xfrm>
            <a:off x="7999662" y="1856358"/>
            <a:ext cx="4192337" cy="500164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3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36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6" name="Google Shape;56;p33"/>
          <p:cNvPicPr preferRelativeResize="0"/>
          <p:nvPr/>
        </p:nvPicPr>
        <p:blipFill rotWithShape="1">
          <a:blip r:embed="rId2">
            <a:alphaModFix/>
          </a:blip>
          <a:srcRect b="0" l="-5" r="0" t="0"/>
          <a:stretch/>
        </p:blipFill>
        <p:spPr>
          <a:xfrm>
            <a:off x="-549" y="1769341"/>
            <a:ext cx="12192000" cy="39835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3"/>
          <p:cNvSpPr/>
          <p:nvPr/>
        </p:nvSpPr>
        <p:spPr>
          <a:xfrm>
            <a:off x="-549" y="1769341"/>
            <a:ext cx="12192000" cy="3983514"/>
          </a:xfrm>
          <a:prstGeom prst="rect">
            <a:avLst/>
          </a:prstGeom>
          <a:solidFill>
            <a:srgbClr val="44A8DE">
              <a:alpha val="74509"/>
            </a:srgbClr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8" name="Google Shape;58;p33"/>
          <p:cNvSpPr txBox="1"/>
          <p:nvPr>
            <p:ph idx="1" type="body"/>
          </p:nvPr>
        </p:nvSpPr>
        <p:spPr>
          <a:xfrm>
            <a:off x="1935927" y="2084850"/>
            <a:ext cx="8320146" cy="221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  <a:defRPr b="0" i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2" type="body"/>
          </p:nvPr>
        </p:nvSpPr>
        <p:spPr>
          <a:xfrm>
            <a:off x="4685506" y="4452986"/>
            <a:ext cx="2820988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3" type="body"/>
          </p:nvPr>
        </p:nvSpPr>
        <p:spPr>
          <a:xfrm>
            <a:off x="4685506" y="4849948"/>
            <a:ext cx="2820988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Fill Image">
  <p:cSld name="3_Fill Imag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/>
          <p:nvPr>
            <p:ph idx="2" type="pic"/>
          </p:nvPr>
        </p:nvSpPr>
        <p:spPr>
          <a:xfrm>
            <a:off x="7363200" y="1617675"/>
            <a:ext cx="4472700" cy="4752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34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36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622972" y="1639900"/>
            <a:ext cx="6433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6262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■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○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/>
          <p:nvPr>
            <p:ph type="title"/>
          </p:nvPr>
        </p:nvSpPr>
        <p:spPr>
          <a:xfrm>
            <a:off x="604184" y="914400"/>
            <a:ext cx="10544810" cy="72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 NOT USE">
  <p:cSld name="1_DO NOT US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/>
          <p:nvPr>
            <p:ph idx="2" type="pic"/>
          </p:nvPr>
        </p:nvSpPr>
        <p:spPr>
          <a:xfrm>
            <a:off x="8653649" y="1764397"/>
            <a:ext cx="2988018" cy="4336703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6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>
            <a:off x="615734" y="1770426"/>
            <a:ext cx="7754391" cy="432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b="0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4485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b="0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b="0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b="0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2"/>
          <p:cNvSpPr txBox="1"/>
          <p:nvPr>
            <p:ph type="title"/>
          </p:nvPr>
        </p:nvSpPr>
        <p:spPr>
          <a:xfrm>
            <a:off x="604184" y="914400"/>
            <a:ext cx="10544810" cy="72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2"/>
          <p:cNvSpPr txBox="1"/>
          <p:nvPr>
            <p:ph idx="1" type="body"/>
          </p:nvPr>
        </p:nvSpPr>
        <p:spPr>
          <a:xfrm>
            <a:off x="604184" y="1639899"/>
            <a:ext cx="10749616" cy="4537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7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72"/>
          <p:cNvSpPr txBox="1"/>
          <p:nvPr>
            <p:ph idx="12" type="sldNum"/>
          </p:nvPr>
        </p:nvSpPr>
        <p:spPr>
          <a:xfrm>
            <a:off x="11379200" y="6356354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3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36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5" name="Google Shape;85;p43"/>
          <p:cNvPicPr preferRelativeResize="0"/>
          <p:nvPr/>
        </p:nvPicPr>
        <p:blipFill rotWithShape="1">
          <a:blip r:embed="rId2">
            <a:alphaModFix/>
          </a:blip>
          <a:srcRect b="0" l="-5" r="0" t="0"/>
          <a:stretch/>
        </p:blipFill>
        <p:spPr>
          <a:xfrm>
            <a:off x="-549" y="1780492"/>
            <a:ext cx="12192000" cy="39835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3"/>
          <p:cNvSpPr/>
          <p:nvPr/>
        </p:nvSpPr>
        <p:spPr>
          <a:xfrm>
            <a:off x="-549" y="1780492"/>
            <a:ext cx="12192000" cy="3983514"/>
          </a:xfrm>
          <a:prstGeom prst="rect">
            <a:avLst/>
          </a:prstGeom>
          <a:solidFill>
            <a:srgbClr val="44A8DE">
              <a:alpha val="74509"/>
            </a:srgbClr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" name="Google Shape;87;p43"/>
          <p:cNvSpPr txBox="1"/>
          <p:nvPr>
            <p:ph idx="1" type="body"/>
          </p:nvPr>
        </p:nvSpPr>
        <p:spPr>
          <a:xfrm>
            <a:off x="290513" y="2140605"/>
            <a:ext cx="6700837" cy="2353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  <a:defRPr b="0" i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2" type="body"/>
          </p:nvPr>
        </p:nvSpPr>
        <p:spPr>
          <a:xfrm>
            <a:off x="2230437" y="4525429"/>
            <a:ext cx="2820988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3"/>
          <p:cNvSpPr txBox="1"/>
          <p:nvPr>
            <p:ph idx="3" type="body"/>
          </p:nvPr>
        </p:nvSpPr>
        <p:spPr>
          <a:xfrm>
            <a:off x="2230437" y="4922391"/>
            <a:ext cx="2820988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3"/>
          <p:cNvSpPr/>
          <p:nvPr/>
        </p:nvSpPr>
        <p:spPr>
          <a:xfrm>
            <a:off x="7731889" y="1617675"/>
            <a:ext cx="4305753" cy="5001640"/>
          </a:xfrm>
          <a:prstGeom prst="frame">
            <a:avLst>
              <a:gd fmla="val 1816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1" name="Google Shape;91;p43"/>
          <p:cNvSpPr/>
          <p:nvPr>
            <p:ph idx="4" type="pic"/>
          </p:nvPr>
        </p:nvSpPr>
        <p:spPr>
          <a:xfrm>
            <a:off x="7999662" y="1856358"/>
            <a:ext cx="4192337" cy="500164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4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36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94" name="Google Shape;94;p44"/>
          <p:cNvPicPr preferRelativeResize="0"/>
          <p:nvPr/>
        </p:nvPicPr>
        <p:blipFill rotWithShape="1">
          <a:blip r:embed="rId2">
            <a:alphaModFix/>
          </a:blip>
          <a:srcRect b="0" l="-5" r="0" t="0"/>
          <a:stretch/>
        </p:blipFill>
        <p:spPr>
          <a:xfrm>
            <a:off x="-549" y="1769341"/>
            <a:ext cx="12192000" cy="398351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4"/>
          <p:cNvSpPr/>
          <p:nvPr/>
        </p:nvSpPr>
        <p:spPr>
          <a:xfrm>
            <a:off x="-549" y="1769341"/>
            <a:ext cx="12192000" cy="3983514"/>
          </a:xfrm>
          <a:prstGeom prst="rect">
            <a:avLst/>
          </a:prstGeom>
          <a:solidFill>
            <a:srgbClr val="44A8DE">
              <a:alpha val="74509"/>
            </a:srgbClr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6" name="Google Shape;96;p44"/>
          <p:cNvSpPr txBox="1"/>
          <p:nvPr>
            <p:ph idx="1" type="body"/>
          </p:nvPr>
        </p:nvSpPr>
        <p:spPr>
          <a:xfrm>
            <a:off x="1935927" y="2084850"/>
            <a:ext cx="8320146" cy="221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  <a:defRPr b="0" i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4"/>
          <p:cNvSpPr txBox="1"/>
          <p:nvPr>
            <p:ph idx="2" type="body"/>
          </p:nvPr>
        </p:nvSpPr>
        <p:spPr>
          <a:xfrm>
            <a:off x="4685506" y="4452986"/>
            <a:ext cx="2820988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4"/>
          <p:cNvSpPr txBox="1"/>
          <p:nvPr>
            <p:ph idx="3" type="body"/>
          </p:nvPr>
        </p:nvSpPr>
        <p:spPr>
          <a:xfrm>
            <a:off x="4685506" y="4849948"/>
            <a:ext cx="2820988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Fill Image">
  <p:cSld name="3_Fill Imag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5"/>
          <p:cNvSpPr/>
          <p:nvPr>
            <p:ph idx="2" type="pic"/>
          </p:nvPr>
        </p:nvSpPr>
        <p:spPr>
          <a:xfrm>
            <a:off x="7363200" y="1617675"/>
            <a:ext cx="4472700" cy="4752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1" name="Google Shape;101;p45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36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p45"/>
          <p:cNvSpPr txBox="1"/>
          <p:nvPr>
            <p:ph idx="1" type="body"/>
          </p:nvPr>
        </p:nvSpPr>
        <p:spPr>
          <a:xfrm>
            <a:off x="622972" y="1639900"/>
            <a:ext cx="6433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6262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■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○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6"/>
          <p:cNvSpPr txBox="1"/>
          <p:nvPr>
            <p:ph type="title"/>
          </p:nvPr>
        </p:nvSpPr>
        <p:spPr>
          <a:xfrm>
            <a:off x="604184" y="914400"/>
            <a:ext cx="10544810" cy="72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estimonial">
  <p:cSld name="Content with Testimonial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1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36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71"/>
          <p:cNvSpPr txBox="1"/>
          <p:nvPr>
            <p:ph idx="1" type="body"/>
          </p:nvPr>
        </p:nvSpPr>
        <p:spPr>
          <a:xfrm>
            <a:off x="622975" y="1639900"/>
            <a:ext cx="7277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■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○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71"/>
          <p:cNvSpPr/>
          <p:nvPr/>
        </p:nvSpPr>
        <p:spPr>
          <a:xfrm>
            <a:off x="7731889" y="1617675"/>
            <a:ext cx="4305753" cy="5001640"/>
          </a:xfrm>
          <a:prstGeom prst="frame">
            <a:avLst>
              <a:gd fmla="val 1816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" name="Google Shape;21;p71"/>
          <p:cNvSpPr/>
          <p:nvPr>
            <p:ph idx="2" type="pic"/>
          </p:nvPr>
        </p:nvSpPr>
        <p:spPr>
          <a:xfrm>
            <a:off x="7999662" y="1856358"/>
            <a:ext cx="4192337" cy="500164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 Slide-Correct">
  <p:cSld name="Open Slide-Corr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7"/>
          <p:cNvSpPr txBox="1"/>
          <p:nvPr>
            <p:ph type="title"/>
          </p:nvPr>
        </p:nvSpPr>
        <p:spPr>
          <a:xfrm>
            <a:off x="578557" y="2441225"/>
            <a:ext cx="11034888" cy="1070591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7"/>
          <p:cNvSpPr txBox="1"/>
          <p:nvPr>
            <p:ph idx="1" type="body"/>
          </p:nvPr>
        </p:nvSpPr>
        <p:spPr>
          <a:xfrm>
            <a:off x="2694696" y="4387850"/>
            <a:ext cx="6435725" cy="579438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i="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7"/>
          <p:cNvSpPr txBox="1"/>
          <p:nvPr>
            <p:ph idx="2" type="body"/>
          </p:nvPr>
        </p:nvSpPr>
        <p:spPr>
          <a:xfrm>
            <a:off x="2691870" y="5245806"/>
            <a:ext cx="6435725" cy="579438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  <a:defRPr b="0" i="0" sz="1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>
  <p:cSld name="23_Title Slid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8"/>
          <p:cNvSpPr/>
          <p:nvPr>
            <p:ph idx="2" type="pic"/>
          </p:nvPr>
        </p:nvSpPr>
        <p:spPr>
          <a:xfrm>
            <a:off x="8946292" y="797091"/>
            <a:ext cx="3245708" cy="548504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" name="Google Shape;111;p48"/>
          <p:cNvSpPr txBox="1"/>
          <p:nvPr>
            <p:ph type="title"/>
          </p:nvPr>
        </p:nvSpPr>
        <p:spPr>
          <a:xfrm>
            <a:off x="604184" y="914400"/>
            <a:ext cx="10544810" cy="72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8"/>
          <p:cNvSpPr txBox="1"/>
          <p:nvPr>
            <p:ph idx="1" type="body"/>
          </p:nvPr>
        </p:nvSpPr>
        <p:spPr>
          <a:xfrm>
            <a:off x="615733" y="1770428"/>
            <a:ext cx="7715908" cy="4252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>
                <a:solidFill>
                  <a:srgbClr val="244485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4485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rgbClr val="244485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rgbClr val="244485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rgbClr val="244485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estimonial">
  <p:cSld name="Content with Testimonial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9"/>
          <p:cNvSpPr/>
          <p:nvPr/>
        </p:nvSpPr>
        <p:spPr>
          <a:xfrm>
            <a:off x="8113889" y="1763888"/>
            <a:ext cx="3527778" cy="4374445"/>
          </a:xfrm>
          <a:prstGeom prst="rect">
            <a:avLst/>
          </a:prstGeom>
          <a:solidFill>
            <a:srgbClr val="162755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15" name="Google Shape;115;p49"/>
          <p:cNvGrpSpPr/>
          <p:nvPr/>
        </p:nvGrpSpPr>
        <p:grpSpPr>
          <a:xfrm>
            <a:off x="8198559" y="1848557"/>
            <a:ext cx="3330224" cy="4219222"/>
            <a:chOff x="8281521" y="934035"/>
            <a:chExt cx="3560766" cy="5402563"/>
          </a:xfrm>
        </p:grpSpPr>
        <p:sp>
          <p:nvSpPr>
            <p:cNvPr id="116" name="Google Shape;116;p49"/>
            <p:cNvSpPr/>
            <p:nvPr/>
          </p:nvSpPr>
          <p:spPr>
            <a:xfrm>
              <a:off x="8281521" y="934035"/>
              <a:ext cx="3560766" cy="5402563"/>
            </a:xfrm>
            <a:prstGeom prst="roundRect">
              <a:avLst>
                <a:gd fmla="val 3968" name="adj"/>
              </a:avLst>
            </a:prstGeom>
            <a:solidFill>
              <a:srgbClr val="1628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E5EBF3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7" name="Google Shape;117;p49"/>
            <p:cNvSpPr/>
            <p:nvPr/>
          </p:nvSpPr>
          <p:spPr>
            <a:xfrm>
              <a:off x="8504708" y="1149944"/>
              <a:ext cx="153868" cy="5015202"/>
            </a:xfrm>
            <a:prstGeom prst="roundRect">
              <a:avLst>
                <a:gd fmla="val 50000" name="adj"/>
              </a:avLst>
            </a:prstGeom>
            <a:solidFill>
              <a:srgbClr val="2E90D3">
                <a:alpha val="8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E5EBF3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8" name="Google Shape;118;p49"/>
            <p:cNvSpPr/>
            <p:nvPr/>
          </p:nvSpPr>
          <p:spPr>
            <a:xfrm rot="5400000">
              <a:off x="11029954" y="1079097"/>
              <a:ext cx="685849" cy="685148"/>
            </a:xfrm>
            <a:prstGeom prst="halfFrame">
              <a:avLst>
                <a:gd fmla="val 23728" name="adj1"/>
                <a:gd fmla="val 24642" name="adj2"/>
              </a:avLst>
            </a:prstGeom>
            <a:solidFill>
              <a:srgbClr val="D8D8D8">
                <a:alpha val="7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E5EBF3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19" name="Google Shape;119;p49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49"/>
          <p:cNvSpPr txBox="1"/>
          <p:nvPr>
            <p:ph idx="1" type="body"/>
          </p:nvPr>
        </p:nvSpPr>
        <p:spPr>
          <a:xfrm>
            <a:off x="622975" y="1639900"/>
            <a:ext cx="7277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■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○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36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22"/>
          <p:cNvSpPr txBox="1"/>
          <p:nvPr>
            <p:ph idx="1" type="body"/>
          </p:nvPr>
        </p:nvSpPr>
        <p:spPr>
          <a:xfrm>
            <a:off x="612806" y="1639900"/>
            <a:ext cx="11020033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■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○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fc61faea1e_1_73"/>
          <p:cNvSpPr/>
          <p:nvPr>
            <p:ph idx="2" type="pic"/>
          </p:nvPr>
        </p:nvSpPr>
        <p:spPr>
          <a:xfrm>
            <a:off x="6096000" y="2406650"/>
            <a:ext cx="6096000" cy="46041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gfc61faea1e_1_73"/>
          <p:cNvSpPr/>
          <p:nvPr>
            <p:ph idx="3" type="pic"/>
          </p:nvPr>
        </p:nvSpPr>
        <p:spPr>
          <a:xfrm>
            <a:off x="6096000" y="-314325"/>
            <a:ext cx="6096000" cy="40641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gfc61faea1e_1_73"/>
          <p:cNvSpPr/>
          <p:nvPr>
            <p:ph idx="4" type="pic"/>
          </p:nvPr>
        </p:nvSpPr>
        <p:spPr>
          <a:xfrm>
            <a:off x="-2101850" y="0"/>
            <a:ext cx="10287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gfc61faea1e_1_73"/>
          <p:cNvSpPr txBox="1"/>
          <p:nvPr>
            <p:ph idx="12" type="sldNum"/>
          </p:nvPr>
        </p:nvSpPr>
        <p:spPr>
          <a:xfrm>
            <a:off x="5988811" y="6540500"/>
            <a:ext cx="208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3"/>
          <p:cNvSpPr txBox="1"/>
          <p:nvPr>
            <p:ph type="title"/>
          </p:nvPr>
        </p:nvSpPr>
        <p:spPr>
          <a:xfrm>
            <a:off x="604184" y="914400"/>
            <a:ext cx="10544810" cy="72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6" name="Google Shape;36;p7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7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estimonial">
  <p:cSld name="1_Content with Testimonial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6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i="0" sz="36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76"/>
          <p:cNvSpPr txBox="1"/>
          <p:nvPr>
            <p:ph idx="1" type="body"/>
          </p:nvPr>
        </p:nvSpPr>
        <p:spPr>
          <a:xfrm>
            <a:off x="622975" y="1639900"/>
            <a:ext cx="7277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■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○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76"/>
          <p:cNvSpPr/>
          <p:nvPr/>
        </p:nvSpPr>
        <p:spPr>
          <a:xfrm>
            <a:off x="7731889" y="1617675"/>
            <a:ext cx="4305753" cy="5001640"/>
          </a:xfrm>
          <a:prstGeom prst="frame">
            <a:avLst>
              <a:gd fmla="val 1816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4" name="Google Shape;44;p76"/>
          <p:cNvSpPr/>
          <p:nvPr>
            <p:ph idx="2" type="pic"/>
          </p:nvPr>
        </p:nvSpPr>
        <p:spPr>
          <a:xfrm>
            <a:off x="7999662" y="1856358"/>
            <a:ext cx="4192337" cy="500164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/>
          <p:nvPr/>
        </p:nvSpPr>
        <p:spPr>
          <a:xfrm>
            <a:off x="0" y="202332"/>
            <a:ext cx="12088289" cy="356617"/>
          </a:xfrm>
          <a:custGeom>
            <a:rect b="b" l="l" r="r" t="t"/>
            <a:pathLst>
              <a:path extrusionOk="0" h="356617" w="12088289">
                <a:moveTo>
                  <a:pt x="0" y="0"/>
                </a:moveTo>
                <a:lnTo>
                  <a:pt x="12088289" y="1"/>
                </a:lnTo>
                <a:lnTo>
                  <a:pt x="11815157" y="356617"/>
                </a:lnTo>
                <a:lnTo>
                  <a:pt x="0" y="3566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4184" y="6333761"/>
            <a:ext cx="1712416" cy="3794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/>
          <p:nvPr/>
        </p:nvSpPr>
        <p:spPr>
          <a:xfrm>
            <a:off x="619675" y="647175"/>
            <a:ext cx="9437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25" spcFirstLastPara="1" rIns="91225" wrap="square" tIns="456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P R O C E S S   A U T O M A T I O N   W I T H I N   R E A C H</a:t>
            </a:r>
            <a:endParaRPr b="0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" name="Google Shape;15;p21"/>
          <p:cNvSpPr txBox="1"/>
          <p:nvPr>
            <p:ph type="title"/>
          </p:nvPr>
        </p:nvSpPr>
        <p:spPr>
          <a:xfrm>
            <a:off x="604184" y="914400"/>
            <a:ext cx="10544810" cy="72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1" type="body"/>
          </p:nvPr>
        </p:nvSpPr>
        <p:spPr>
          <a:xfrm>
            <a:off x="604184" y="1639899"/>
            <a:ext cx="10749616" cy="4537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/>
          <p:nvPr/>
        </p:nvSpPr>
        <p:spPr>
          <a:xfrm>
            <a:off x="0" y="202332"/>
            <a:ext cx="12088289" cy="356617"/>
          </a:xfrm>
          <a:custGeom>
            <a:rect b="b" l="l" r="r" t="t"/>
            <a:pathLst>
              <a:path extrusionOk="0" h="356617" w="12088289">
                <a:moveTo>
                  <a:pt x="0" y="0"/>
                </a:moveTo>
                <a:lnTo>
                  <a:pt x="12088289" y="1"/>
                </a:lnTo>
                <a:lnTo>
                  <a:pt x="11815157" y="356617"/>
                </a:lnTo>
                <a:lnTo>
                  <a:pt x="0" y="3566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3" name="Google Shape;73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4184" y="6333761"/>
            <a:ext cx="1712416" cy="37945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0"/>
          <p:cNvSpPr txBox="1"/>
          <p:nvPr/>
        </p:nvSpPr>
        <p:spPr>
          <a:xfrm>
            <a:off x="619675" y="647175"/>
            <a:ext cx="9437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25" spcFirstLastPara="1" rIns="91225" wrap="square" tIns="456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D3868"/>
                </a:solidFill>
                <a:latin typeface="Rubik"/>
                <a:ea typeface="Rubik"/>
                <a:cs typeface="Rubik"/>
                <a:sym typeface="Rubik"/>
              </a:rPr>
              <a:t>P R O C E S S   A U T O M A T I O N   W I T H I N   R E A C H</a:t>
            </a:r>
            <a:endParaRPr b="0" i="0" sz="1200" u="none" cap="none" strike="noStrike">
              <a:solidFill>
                <a:srgbClr val="1D386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" name="Google Shape;75;p30"/>
          <p:cNvSpPr txBox="1"/>
          <p:nvPr>
            <p:ph type="title"/>
          </p:nvPr>
        </p:nvSpPr>
        <p:spPr>
          <a:xfrm>
            <a:off x="604184" y="914400"/>
            <a:ext cx="10544810" cy="72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>
            <a:off x="604184" y="1639899"/>
            <a:ext cx="10749616" cy="4537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-169334" y="-152400"/>
            <a:ext cx="12361333" cy="7010400"/>
          </a:xfrm>
          <a:prstGeom prst="rect">
            <a:avLst/>
          </a:prstGeom>
          <a:solidFill>
            <a:srgbClr val="0095EC">
              <a:alpha val="83137"/>
            </a:srgbClr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-169332" y="-152400"/>
            <a:ext cx="12361331" cy="7010399"/>
          </a:xfrm>
          <a:prstGeom prst="rect">
            <a:avLst/>
          </a:prstGeom>
          <a:solidFill>
            <a:srgbClr val="1F3864">
              <a:alpha val="64705"/>
            </a:srgbClr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3497099" y="6616706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Proprietary</a:t>
            </a:r>
            <a:r>
              <a:rPr b="1" i="0" lang="en-US" sz="15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and Confidential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128" name="Google Shape;1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1236" y="2551702"/>
            <a:ext cx="9108008" cy="1651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10254884" y="2796743"/>
            <a:ext cx="1578000" cy="258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350" spcFirstLastPara="1" rIns="913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10489277" y="3914790"/>
            <a:ext cx="1306000" cy="543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350" spcFirstLastPara="1" rIns="9135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Robotic Integration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13"/>
          <p:cNvGrpSpPr/>
          <p:nvPr/>
        </p:nvGrpSpPr>
        <p:grpSpPr>
          <a:xfrm>
            <a:off x="473958" y="2412398"/>
            <a:ext cx="10889833" cy="2970946"/>
            <a:chOff x="473955" y="1730111"/>
            <a:chExt cx="10889834" cy="2970945"/>
          </a:xfrm>
        </p:grpSpPr>
        <p:sp>
          <p:nvSpPr>
            <p:cNvPr id="284" name="Google Shape;284;p13"/>
            <p:cNvSpPr/>
            <p:nvPr/>
          </p:nvSpPr>
          <p:spPr>
            <a:xfrm>
              <a:off x="473955" y="2114456"/>
              <a:ext cx="1521900" cy="258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929677" y="2274984"/>
              <a:ext cx="637500" cy="651000"/>
            </a:xfrm>
            <a:prstGeom prst="rect">
              <a:avLst/>
            </a:prstGeom>
            <a:solidFill>
              <a:schemeClr val="dk2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6" name="Google Shape;286;p13"/>
            <p:cNvSpPr txBox="1"/>
            <p:nvPr/>
          </p:nvSpPr>
          <p:spPr>
            <a:xfrm>
              <a:off x="692635" y="3244588"/>
              <a:ext cx="1111500" cy="995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6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Digitize Paper &amp; Static Forms</a:t>
              </a:r>
              <a:endPara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040163" y="2116330"/>
              <a:ext cx="1596000" cy="257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556429" y="2274984"/>
              <a:ext cx="637500" cy="651000"/>
            </a:xfrm>
            <a:prstGeom prst="rect">
              <a:avLst/>
            </a:prstGeom>
            <a:solidFill>
              <a:schemeClr val="dk2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2319388" y="3244588"/>
              <a:ext cx="1111500" cy="76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6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Electronic Client Signature</a:t>
              </a:r>
              <a:endPara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3674994" y="2116330"/>
              <a:ext cx="1540200" cy="257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4183181" y="2274984"/>
              <a:ext cx="637500" cy="651000"/>
            </a:xfrm>
            <a:prstGeom prst="rect">
              <a:avLst/>
            </a:prstGeom>
            <a:solidFill>
              <a:schemeClr val="dk2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5255784" y="1730111"/>
              <a:ext cx="1743000" cy="2935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5809933" y="2274984"/>
              <a:ext cx="637500" cy="651000"/>
            </a:xfrm>
            <a:prstGeom prst="rect">
              <a:avLst/>
            </a:prstGeom>
            <a:solidFill>
              <a:schemeClr val="dk2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4" name="Google Shape;294;p13"/>
            <p:cNvSpPr txBox="1"/>
            <p:nvPr/>
          </p:nvSpPr>
          <p:spPr>
            <a:xfrm>
              <a:off x="5545871" y="3244588"/>
              <a:ext cx="123660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Core Integration</a:t>
              </a:r>
              <a:endPara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7025725" y="2116330"/>
              <a:ext cx="1634700" cy="257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7511184" y="2274984"/>
              <a:ext cx="637500" cy="651000"/>
            </a:xfrm>
            <a:prstGeom prst="rect">
              <a:avLst/>
            </a:prstGeom>
            <a:solidFill>
              <a:schemeClr val="dk2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7165337" y="3244588"/>
              <a:ext cx="1375943" cy="76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6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Document Generation &amp; Management</a:t>
              </a:r>
              <a:endPara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8701090" y="2116330"/>
              <a:ext cx="1513200" cy="257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9078173" y="2274984"/>
              <a:ext cx="637500" cy="651000"/>
            </a:xfrm>
            <a:prstGeom prst="rect">
              <a:avLst/>
            </a:prstGeom>
            <a:solidFill>
              <a:schemeClr val="dk2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00" name="Google Shape;300;p13"/>
            <p:cNvSpPr txBox="1"/>
            <p:nvPr/>
          </p:nvSpPr>
          <p:spPr>
            <a:xfrm>
              <a:off x="8760065" y="3150019"/>
              <a:ext cx="1413600" cy="76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6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Dashboard Analytics &amp; Easy Audits</a:t>
              </a:r>
              <a:endPara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1" name="Google Shape;301;p13"/>
            <p:cNvGrpSpPr/>
            <p:nvPr/>
          </p:nvGrpSpPr>
          <p:grpSpPr>
            <a:xfrm>
              <a:off x="9199062" y="2414366"/>
              <a:ext cx="395712" cy="372167"/>
              <a:chOff x="6649231" y="1500021"/>
              <a:chExt cx="390287" cy="367065"/>
            </a:xfrm>
          </p:grpSpPr>
          <p:sp>
            <p:nvSpPr>
              <p:cNvPr id="302" name="Google Shape;302;p13"/>
              <p:cNvSpPr/>
              <p:nvPr/>
            </p:nvSpPr>
            <p:spPr>
              <a:xfrm>
                <a:off x="6649231" y="1500021"/>
                <a:ext cx="390287" cy="367065"/>
              </a:xfrm>
              <a:custGeom>
                <a:rect b="b" l="l" r="r" t="t"/>
                <a:pathLst>
                  <a:path extrusionOk="0" h="11523" w="12252">
                    <a:moveTo>
                      <a:pt x="2393" y="6022"/>
                    </a:moveTo>
                    <a:lnTo>
                      <a:pt x="5775" y="9391"/>
                    </a:lnTo>
                    <a:lnTo>
                      <a:pt x="4691" y="10487"/>
                    </a:lnTo>
                    <a:cubicBezTo>
                      <a:pt x="4221" y="10951"/>
                      <a:pt x="3611" y="11183"/>
                      <a:pt x="3000" y="11183"/>
                    </a:cubicBezTo>
                    <a:cubicBezTo>
                      <a:pt x="2390" y="11183"/>
                      <a:pt x="1780" y="10951"/>
                      <a:pt x="1310" y="10487"/>
                    </a:cubicBezTo>
                    <a:cubicBezTo>
                      <a:pt x="369" y="9546"/>
                      <a:pt x="369" y="8046"/>
                      <a:pt x="1310" y="7105"/>
                    </a:cubicBezTo>
                    <a:lnTo>
                      <a:pt x="2393" y="6022"/>
                    </a:lnTo>
                    <a:close/>
                    <a:moveTo>
                      <a:pt x="3000" y="331"/>
                    </a:moveTo>
                    <a:cubicBezTo>
                      <a:pt x="3608" y="331"/>
                      <a:pt x="4203" y="557"/>
                      <a:pt x="4667" y="1021"/>
                    </a:cubicBezTo>
                    <a:lnTo>
                      <a:pt x="10763" y="7105"/>
                    </a:lnTo>
                    <a:cubicBezTo>
                      <a:pt x="11680" y="8046"/>
                      <a:pt x="11680" y="9546"/>
                      <a:pt x="10763" y="10463"/>
                    </a:cubicBezTo>
                    <a:lnTo>
                      <a:pt x="10728" y="10499"/>
                    </a:lnTo>
                    <a:cubicBezTo>
                      <a:pt x="10263" y="10957"/>
                      <a:pt x="9656" y="11186"/>
                      <a:pt x="9050" y="11186"/>
                    </a:cubicBezTo>
                    <a:cubicBezTo>
                      <a:pt x="8445" y="11186"/>
                      <a:pt x="7840" y="10957"/>
                      <a:pt x="7382" y="10499"/>
                    </a:cubicBezTo>
                    <a:lnTo>
                      <a:pt x="1286" y="4415"/>
                    </a:lnTo>
                    <a:cubicBezTo>
                      <a:pt x="369" y="3486"/>
                      <a:pt x="369" y="1986"/>
                      <a:pt x="1286" y="1057"/>
                    </a:cubicBezTo>
                    <a:cubicBezTo>
                      <a:pt x="1310" y="1045"/>
                      <a:pt x="1929" y="331"/>
                      <a:pt x="3000" y="331"/>
                    </a:cubicBezTo>
                    <a:close/>
                    <a:moveTo>
                      <a:pt x="2999" y="0"/>
                    </a:moveTo>
                    <a:cubicBezTo>
                      <a:pt x="2307" y="0"/>
                      <a:pt x="1613" y="265"/>
                      <a:pt x="1084" y="795"/>
                    </a:cubicBezTo>
                    <a:lnTo>
                      <a:pt x="1060" y="819"/>
                    </a:lnTo>
                    <a:cubicBezTo>
                      <a:pt x="0" y="1879"/>
                      <a:pt x="0" y="3593"/>
                      <a:pt x="1060" y="4641"/>
                    </a:cubicBezTo>
                    <a:lnTo>
                      <a:pt x="2167" y="5760"/>
                    </a:lnTo>
                    <a:lnTo>
                      <a:pt x="1084" y="6855"/>
                    </a:lnTo>
                    <a:cubicBezTo>
                      <a:pt x="24" y="7903"/>
                      <a:pt x="24" y="9653"/>
                      <a:pt x="1084" y="10701"/>
                    </a:cubicBezTo>
                    <a:cubicBezTo>
                      <a:pt x="1613" y="11231"/>
                      <a:pt x="2313" y="11496"/>
                      <a:pt x="3012" y="11496"/>
                    </a:cubicBezTo>
                    <a:cubicBezTo>
                      <a:pt x="3712" y="11496"/>
                      <a:pt x="4411" y="11231"/>
                      <a:pt x="4941" y="10701"/>
                    </a:cubicBezTo>
                    <a:lnTo>
                      <a:pt x="6025" y="9618"/>
                    </a:lnTo>
                    <a:lnTo>
                      <a:pt x="7144" y="10737"/>
                    </a:lnTo>
                    <a:cubicBezTo>
                      <a:pt x="7674" y="11261"/>
                      <a:pt x="8364" y="11523"/>
                      <a:pt x="9055" y="11523"/>
                    </a:cubicBezTo>
                    <a:cubicBezTo>
                      <a:pt x="9745" y="11523"/>
                      <a:pt x="10436" y="11261"/>
                      <a:pt x="10966" y="10737"/>
                    </a:cubicBezTo>
                    <a:lnTo>
                      <a:pt x="11001" y="10701"/>
                    </a:lnTo>
                    <a:cubicBezTo>
                      <a:pt x="12037" y="9653"/>
                      <a:pt x="12037" y="7939"/>
                      <a:pt x="11001" y="6879"/>
                    </a:cubicBezTo>
                    <a:lnTo>
                      <a:pt x="6263" y="2141"/>
                    </a:lnTo>
                    <a:lnTo>
                      <a:pt x="7370" y="1045"/>
                    </a:lnTo>
                    <a:cubicBezTo>
                      <a:pt x="7811" y="593"/>
                      <a:pt x="8418" y="343"/>
                      <a:pt x="9049" y="343"/>
                    </a:cubicBezTo>
                    <a:cubicBezTo>
                      <a:pt x="11156" y="343"/>
                      <a:pt x="12252" y="2914"/>
                      <a:pt x="10728" y="4427"/>
                    </a:cubicBezTo>
                    <a:lnTo>
                      <a:pt x="9989" y="5165"/>
                    </a:lnTo>
                    <a:cubicBezTo>
                      <a:pt x="9882" y="5272"/>
                      <a:pt x="9954" y="5451"/>
                      <a:pt x="10108" y="5451"/>
                    </a:cubicBezTo>
                    <a:cubicBezTo>
                      <a:pt x="10228" y="5451"/>
                      <a:pt x="10204" y="5391"/>
                      <a:pt x="10966" y="4641"/>
                    </a:cubicBezTo>
                    <a:cubicBezTo>
                      <a:pt x="11490" y="4129"/>
                      <a:pt x="11775" y="3450"/>
                      <a:pt x="11775" y="2724"/>
                    </a:cubicBezTo>
                    <a:cubicBezTo>
                      <a:pt x="11775" y="1224"/>
                      <a:pt x="10549" y="9"/>
                      <a:pt x="9049" y="9"/>
                    </a:cubicBezTo>
                    <a:cubicBezTo>
                      <a:pt x="8323" y="9"/>
                      <a:pt x="7632" y="283"/>
                      <a:pt x="7132" y="807"/>
                    </a:cubicBezTo>
                    <a:lnTo>
                      <a:pt x="6025" y="1914"/>
                    </a:lnTo>
                    <a:lnTo>
                      <a:pt x="4905" y="795"/>
                    </a:lnTo>
                    <a:cubicBezTo>
                      <a:pt x="4382" y="265"/>
                      <a:pt x="3691" y="0"/>
                      <a:pt x="2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6759194" y="1602435"/>
                <a:ext cx="161983" cy="161409"/>
              </a:xfrm>
              <a:custGeom>
                <a:rect b="b" l="l" r="r" t="t"/>
                <a:pathLst>
                  <a:path extrusionOk="0" h="5067" w="5085">
                    <a:moveTo>
                      <a:pt x="2192" y="0"/>
                    </a:moveTo>
                    <a:cubicBezTo>
                      <a:pt x="2147" y="0"/>
                      <a:pt x="2102" y="15"/>
                      <a:pt x="2073" y="45"/>
                    </a:cubicBezTo>
                    <a:lnTo>
                      <a:pt x="60" y="2057"/>
                    </a:lnTo>
                    <a:cubicBezTo>
                      <a:pt x="1" y="2116"/>
                      <a:pt x="1" y="2236"/>
                      <a:pt x="60" y="2295"/>
                    </a:cubicBezTo>
                    <a:lnTo>
                      <a:pt x="501" y="2747"/>
                    </a:lnTo>
                    <a:cubicBezTo>
                      <a:pt x="531" y="2771"/>
                      <a:pt x="575" y="2783"/>
                      <a:pt x="620" y="2783"/>
                    </a:cubicBezTo>
                    <a:cubicBezTo>
                      <a:pt x="665" y="2783"/>
                      <a:pt x="709" y="2771"/>
                      <a:pt x="739" y="2747"/>
                    </a:cubicBezTo>
                    <a:cubicBezTo>
                      <a:pt x="799" y="2688"/>
                      <a:pt x="799" y="2569"/>
                      <a:pt x="739" y="2497"/>
                    </a:cubicBezTo>
                    <a:lnTo>
                      <a:pt x="418" y="2176"/>
                    </a:lnTo>
                    <a:lnTo>
                      <a:pt x="2192" y="402"/>
                    </a:lnTo>
                    <a:lnTo>
                      <a:pt x="4668" y="2890"/>
                    </a:lnTo>
                    <a:lnTo>
                      <a:pt x="2906" y="4664"/>
                    </a:lnTo>
                    <a:lnTo>
                      <a:pt x="1322" y="3081"/>
                    </a:lnTo>
                    <a:cubicBezTo>
                      <a:pt x="1293" y="3051"/>
                      <a:pt x="1248" y="3036"/>
                      <a:pt x="1203" y="3036"/>
                    </a:cubicBezTo>
                    <a:cubicBezTo>
                      <a:pt x="1159" y="3036"/>
                      <a:pt x="1114" y="3051"/>
                      <a:pt x="1084" y="3081"/>
                    </a:cubicBezTo>
                    <a:cubicBezTo>
                      <a:pt x="1025" y="3140"/>
                      <a:pt x="1025" y="3259"/>
                      <a:pt x="1084" y="3319"/>
                    </a:cubicBezTo>
                    <a:lnTo>
                      <a:pt x="2787" y="5022"/>
                    </a:lnTo>
                    <a:cubicBezTo>
                      <a:pt x="2817" y="5051"/>
                      <a:pt x="2861" y="5066"/>
                      <a:pt x="2906" y="5066"/>
                    </a:cubicBezTo>
                    <a:cubicBezTo>
                      <a:pt x="2951" y="5066"/>
                      <a:pt x="2995" y="5051"/>
                      <a:pt x="3025" y="5022"/>
                    </a:cubicBezTo>
                    <a:lnTo>
                      <a:pt x="5025" y="3009"/>
                    </a:lnTo>
                    <a:cubicBezTo>
                      <a:pt x="5085" y="2938"/>
                      <a:pt x="5085" y="2831"/>
                      <a:pt x="5025" y="2771"/>
                    </a:cubicBezTo>
                    <a:lnTo>
                      <a:pt x="2311" y="45"/>
                    </a:lnTo>
                    <a:cubicBezTo>
                      <a:pt x="2281" y="15"/>
                      <a:pt x="2236" y="0"/>
                      <a:pt x="2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6718229" y="1625179"/>
                <a:ext cx="15227" cy="14239"/>
              </a:xfrm>
              <a:custGeom>
                <a:rect b="b" l="l" r="r" t="t"/>
                <a:pathLst>
                  <a:path extrusionOk="0" h="447" w="478">
                    <a:moveTo>
                      <a:pt x="180" y="0"/>
                    </a:moveTo>
                    <a:cubicBezTo>
                      <a:pt x="135" y="0"/>
                      <a:pt x="90" y="15"/>
                      <a:pt x="61" y="45"/>
                    </a:cubicBezTo>
                    <a:cubicBezTo>
                      <a:pt x="1" y="105"/>
                      <a:pt x="1" y="224"/>
                      <a:pt x="61" y="283"/>
                    </a:cubicBezTo>
                    <a:lnTo>
                      <a:pt x="180" y="402"/>
                    </a:lnTo>
                    <a:cubicBezTo>
                      <a:pt x="209" y="432"/>
                      <a:pt x="254" y="447"/>
                      <a:pt x="299" y="447"/>
                    </a:cubicBezTo>
                    <a:cubicBezTo>
                      <a:pt x="343" y="447"/>
                      <a:pt x="388" y="432"/>
                      <a:pt x="418" y="402"/>
                    </a:cubicBezTo>
                    <a:cubicBezTo>
                      <a:pt x="477" y="343"/>
                      <a:pt x="477" y="224"/>
                      <a:pt x="418" y="164"/>
                    </a:cubicBezTo>
                    <a:lnTo>
                      <a:pt x="299" y="45"/>
                    </a:lnTo>
                    <a:cubicBezTo>
                      <a:pt x="269" y="15"/>
                      <a:pt x="224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6712176" y="1588005"/>
                <a:ext cx="16533" cy="14048"/>
              </a:xfrm>
              <a:custGeom>
                <a:rect b="b" l="l" r="r" t="t"/>
                <a:pathLst>
                  <a:path extrusionOk="0" h="441" w="519">
                    <a:moveTo>
                      <a:pt x="179" y="1"/>
                    </a:moveTo>
                    <a:cubicBezTo>
                      <a:pt x="134" y="1"/>
                      <a:pt x="90" y="16"/>
                      <a:pt x="60" y="45"/>
                    </a:cubicBezTo>
                    <a:cubicBezTo>
                      <a:pt x="0" y="93"/>
                      <a:pt x="0" y="224"/>
                      <a:pt x="60" y="283"/>
                    </a:cubicBezTo>
                    <a:cubicBezTo>
                      <a:pt x="155" y="355"/>
                      <a:pt x="191" y="438"/>
                      <a:pt x="298" y="438"/>
                    </a:cubicBezTo>
                    <a:cubicBezTo>
                      <a:pt x="307" y="440"/>
                      <a:pt x="315" y="440"/>
                      <a:pt x="323" y="440"/>
                    </a:cubicBezTo>
                    <a:cubicBezTo>
                      <a:pt x="460" y="440"/>
                      <a:pt x="518" y="254"/>
                      <a:pt x="417" y="164"/>
                    </a:cubicBezTo>
                    <a:lnTo>
                      <a:pt x="298" y="45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6744796" y="1555003"/>
                <a:ext cx="16628" cy="14367"/>
              </a:xfrm>
              <a:custGeom>
                <a:rect b="b" l="l" r="r" t="t"/>
                <a:pathLst>
                  <a:path extrusionOk="0" h="451" w="522">
                    <a:moveTo>
                      <a:pt x="179" y="1"/>
                    </a:moveTo>
                    <a:cubicBezTo>
                      <a:pt x="134" y="1"/>
                      <a:pt x="90" y="16"/>
                      <a:pt x="60" y="45"/>
                    </a:cubicBezTo>
                    <a:cubicBezTo>
                      <a:pt x="0" y="105"/>
                      <a:pt x="0" y="224"/>
                      <a:pt x="60" y="284"/>
                    </a:cubicBezTo>
                    <a:cubicBezTo>
                      <a:pt x="155" y="367"/>
                      <a:pt x="203" y="450"/>
                      <a:pt x="298" y="450"/>
                    </a:cubicBezTo>
                    <a:cubicBezTo>
                      <a:pt x="303" y="451"/>
                      <a:pt x="307" y="451"/>
                      <a:pt x="312" y="451"/>
                    </a:cubicBezTo>
                    <a:cubicBezTo>
                      <a:pt x="457" y="451"/>
                      <a:pt x="521" y="268"/>
                      <a:pt x="417" y="165"/>
                    </a:cubicBezTo>
                    <a:lnTo>
                      <a:pt x="298" y="45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6750115" y="1593707"/>
                <a:ext cx="15577" cy="13952"/>
              </a:xfrm>
              <a:custGeom>
                <a:rect b="b" l="l" r="r" t="t"/>
                <a:pathLst>
                  <a:path extrusionOk="0" h="438" w="489">
                    <a:moveTo>
                      <a:pt x="179" y="0"/>
                    </a:moveTo>
                    <a:cubicBezTo>
                      <a:pt x="134" y="0"/>
                      <a:pt x="89" y="15"/>
                      <a:pt x="60" y="45"/>
                    </a:cubicBezTo>
                    <a:cubicBezTo>
                      <a:pt x="0" y="93"/>
                      <a:pt x="0" y="212"/>
                      <a:pt x="60" y="283"/>
                    </a:cubicBezTo>
                    <a:cubicBezTo>
                      <a:pt x="155" y="354"/>
                      <a:pt x="191" y="438"/>
                      <a:pt x="298" y="438"/>
                    </a:cubicBezTo>
                    <a:cubicBezTo>
                      <a:pt x="345" y="438"/>
                      <a:pt x="393" y="426"/>
                      <a:pt x="417" y="402"/>
                    </a:cubicBezTo>
                    <a:cubicBezTo>
                      <a:pt x="488" y="319"/>
                      <a:pt x="488" y="212"/>
                      <a:pt x="417" y="164"/>
                    </a:cubicBezTo>
                    <a:lnTo>
                      <a:pt x="298" y="45"/>
                    </a:lnTo>
                    <a:cubicBezTo>
                      <a:pt x="268" y="15"/>
                      <a:pt x="223" y="0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6782353" y="1561852"/>
                <a:ext cx="16692" cy="14335"/>
              </a:xfrm>
              <a:custGeom>
                <a:rect b="b" l="l" r="r" t="t"/>
                <a:pathLst>
                  <a:path extrusionOk="0" h="450" w="524">
                    <a:moveTo>
                      <a:pt x="179" y="0"/>
                    </a:moveTo>
                    <a:cubicBezTo>
                      <a:pt x="134" y="0"/>
                      <a:pt x="89" y="15"/>
                      <a:pt x="60" y="45"/>
                    </a:cubicBezTo>
                    <a:cubicBezTo>
                      <a:pt x="0" y="104"/>
                      <a:pt x="0" y="223"/>
                      <a:pt x="60" y="283"/>
                    </a:cubicBezTo>
                    <a:cubicBezTo>
                      <a:pt x="155" y="354"/>
                      <a:pt x="179" y="450"/>
                      <a:pt x="298" y="450"/>
                    </a:cubicBezTo>
                    <a:cubicBezTo>
                      <a:pt x="453" y="450"/>
                      <a:pt x="524" y="271"/>
                      <a:pt x="417" y="164"/>
                    </a:cubicBezTo>
                    <a:lnTo>
                      <a:pt x="298" y="45"/>
                    </a:lnTo>
                    <a:cubicBezTo>
                      <a:pt x="268" y="15"/>
                      <a:pt x="223" y="0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6884735" y="1791686"/>
                <a:ext cx="15227" cy="14239"/>
              </a:xfrm>
              <a:custGeom>
                <a:rect b="b" l="l" r="r" t="t"/>
                <a:pathLst>
                  <a:path extrusionOk="0" h="447" w="478">
                    <a:moveTo>
                      <a:pt x="179" y="0"/>
                    </a:moveTo>
                    <a:cubicBezTo>
                      <a:pt x="135" y="0"/>
                      <a:pt x="90" y="15"/>
                      <a:pt x="60" y="45"/>
                    </a:cubicBezTo>
                    <a:cubicBezTo>
                      <a:pt x="1" y="104"/>
                      <a:pt x="1" y="224"/>
                      <a:pt x="60" y="283"/>
                    </a:cubicBezTo>
                    <a:lnTo>
                      <a:pt x="179" y="402"/>
                    </a:lnTo>
                    <a:cubicBezTo>
                      <a:pt x="209" y="432"/>
                      <a:pt x="254" y="447"/>
                      <a:pt x="298" y="447"/>
                    </a:cubicBezTo>
                    <a:cubicBezTo>
                      <a:pt x="343" y="447"/>
                      <a:pt x="388" y="432"/>
                      <a:pt x="418" y="402"/>
                    </a:cubicBezTo>
                    <a:cubicBezTo>
                      <a:pt x="477" y="343"/>
                      <a:pt x="477" y="224"/>
                      <a:pt x="418" y="164"/>
                    </a:cubicBezTo>
                    <a:lnTo>
                      <a:pt x="298" y="45"/>
                    </a:lnTo>
                    <a:cubicBezTo>
                      <a:pt x="269" y="15"/>
                      <a:pt x="224" y="0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6922292" y="1797738"/>
                <a:ext cx="15195" cy="14271"/>
              </a:xfrm>
              <a:custGeom>
                <a:rect b="b" l="l" r="r" t="t"/>
                <a:pathLst>
                  <a:path extrusionOk="0" h="448" w="477">
                    <a:moveTo>
                      <a:pt x="179" y="1"/>
                    </a:moveTo>
                    <a:cubicBezTo>
                      <a:pt x="134" y="1"/>
                      <a:pt x="90" y="16"/>
                      <a:pt x="60" y="45"/>
                    </a:cubicBezTo>
                    <a:cubicBezTo>
                      <a:pt x="1" y="105"/>
                      <a:pt x="1" y="224"/>
                      <a:pt x="60" y="284"/>
                    </a:cubicBezTo>
                    <a:lnTo>
                      <a:pt x="179" y="403"/>
                    </a:lnTo>
                    <a:cubicBezTo>
                      <a:pt x="209" y="432"/>
                      <a:pt x="254" y="447"/>
                      <a:pt x="298" y="447"/>
                    </a:cubicBezTo>
                    <a:cubicBezTo>
                      <a:pt x="343" y="447"/>
                      <a:pt x="387" y="432"/>
                      <a:pt x="417" y="403"/>
                    </a:cubicBezTo>
                    <a:cubicBezTo>
                      <a:pt x="477" y="343"/>
                      <a:pt x="477" y="224"/>
                      <a:pt x="417" y="165"/>
                    </a:cubicBezTo>
                    <a:lnTo>
                      <a:pt x="298" y="45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6954911" y="1765118"/>
                <a:ext cx="15195" cy="14271"/>
              </a:xfrm>
              <a:custGeom>
                <a:rect b="b" l="l" r="r" t="t"/>
                <a:pathLst>
                  <a:path extrusionOk="0" h="448" w="477">
                    <a:moveTo>
                      <a:pt x="179" y="1"/>
                    </a:moveTo>
                    <a:cubicBezTo>
                      <a:pt x="134" y="1"/>
                      <a:pt x="90" y="16"/>
                      <a:pt x="60" y="46"/>
                    </a:cubicBezTo>
                    <a:cubicBezTo>
                      <a:pt x="0" y="105"/>
                      <a:pt x="0" y="224"/>
                      <a:pt x="60" y="284"/>
                    </a:cubicBezTo>
                    <a:lnTo>
                      <a:pt x="179" y="403"/>
                    </a:lnTo>
                    <a:cubicBezTo>
                      <a:pt x="209" y="432"/>
                      <a:pt x="253" y="447"/>
                      <a:pt x="298" y="447"/>
                    </a:cubicBezTo>
                    <a:cubicBezTo>
                      <a:pt x="343" y="447"/>
                      <a:pt x="387" y="432"/>
                      <a:pt x="417" y="403"/>
                    </a:cubicBezTo>
                    <a:cubicBezTo>
                      <a:pt x="477" y="343"/>
                      <a:pt x="477" y="224"/>
                      <a:pt x="417" y="165"/>
                    </a:cubicBezTo>
                    <a:lnTo>
                      <a:pt x="298" y="46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6916590" y="1759831"/>
                <a:ext cx="16724" cy="14335"/>
              </a:xfrm>
              <a:custGeom>
                <a:rect b="b" l="l" r="r" t="t"/>
                <a:pathLst>
                  <a:path extrusionOk="0" h="450" w="525">
                    <a:moveTo>
                      <a:pt x="180" y="0"/>
                    </a:moveTo>
                    <a:cubicBezTo>
                      <a:pt x="135" y="0"/>
                      <a:pt x="90" y="15"/>
                      <a:pt x="60" y="45"/>
                    </a:cubicBezTo>
                    <a:cubicBezTo>
                      <a:pt x="1" y="104"/>
                      <a:pt x="1" y="223"/>
                      <a:pt x="60" y="283"/>
                    </a:cubicBezTo>
                    <a:cubicBezTo>
                      <a:pt x="144" y="366"/>
                      <a:pt x="191" y="450"/>
                      <a:pt x="299" y="450"/>
                    </a:cubicBezTo>
                    <a:cubicBezTo>
                      <a:pt x="441" y="450"/>
                      <a:pt x="525" y="271"/>
                      <a:pt x="418" y="164"/>
                    </a:cubicBezTo>
                    <a:lnTo>
                      <a:pt x="299" y="45"/>
                    </a:lnTo>
                    <a:cubicBezTo>
                      <a:pt x="269" y="15"/>
                      <a:pt x="224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6948477" y="1727593"/>
                <a:ext cx="16979" cy="14367"/>
              </a:xfrm>
              <a:custGeom>
                <a:rect b="b" l="l" r="r" t="t"/>
                <a:pathLst>
                  <a:path extrusionOk="0" h="451" w="533">
                    <a:moveTo>
                      <a:pt x="179" y="0"/>
                    </a:moveTo>
                    <a:cubicBezTo>
                      <a:pt x="134" y="0"/>
                      <a:pt x="89" y="15"/>
                      <a:pt x="60" y="45"/>
                    </a:cubicBezTo>
                    <a:cubicBezTo>
                      <a:pt x="0" y="104"/>
                      <a:pt x="0" y="223"/>
                      <a:pt x="60" y="283"/>
                    </a:cubicBezTo>
                    <a:cubicBezTo>
                      <a:pt x="143" y="366"/>
                      <a:pt x="191" y="450"/>
                      <a:pt x="298" y="450"/>
                    </a:cubicBezTo>
                    <a:cubicBezTo>
                      <a:pt x="302" y="450"/>
                      <a:pt x="306" y="450"/>
                      <a:pt x="310" y="450"/>
                    </a:cubicBezTo>
                    <a:cubicBezTo>
                      <a:pt x="446" y="450"/>
                      <a:pt x="532" y="268"/>
                      <a:pt x="417" y="164"/>
                    </a:cubicBezTo>
                    <a:lnTo>
                      <a:pt x="298" y="45"/>
                    </a:lnTo>
                    <a:cubicBezTo>
                      <a:pt x="268" y="15"/>
                      <a:pt x="223" y="0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262626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  <p:sp>
          <p:nvSpPr>
            <p:cNvPr id="314" name="Google Shape;314;p13"/>
            <p:cNvSpPr/>
            <p:nvPr/>
          </p:nvSpPr>
          <p:spPr>
            <a:xfrm>
              <a:off x="1053063" y="2345628"/>
              <a:ext cx="380376" cy="464940"/>
            </a:xfrm>
            <a:custGeom>
              <a:rect b="b" l="l" r="r" t="t"/>
              <a:pathLst>
                <a:path extrusionOk="0" h="21600" w="21600">
                  <a:moveTo>
                    <a:pt x="10800" y="8836"/>
                  </a:moveTo>
                  <a:lnTo>
                    <a:pt x="10800" y="5967"/>
                  </a:lnTo>
                  <a:lnTo>
                    <a:pt x="13929" y="8836"/>
                  </a:lnTo>
                  <a:cubicBezTo>
                    <a:pt x="13929" y="8836"/>
                    <a:pt x="10800" y="8836"/>
                    <a:pt x="10800" y="8836"/>
                  </a:cubicBezTo>
                  <a:close/>
                  <a:moveTo>
                    <a:pt x="14400" y="19636"/>
                  </a:moveTo>
                  <a:cubicBezTo>
                    <a:pt x="14400" y="20179"/>
                    <a:pt x="13862" y="20618"/>
                    <a:pt x="13200" y="20618"/>
                  </a:cubicBezTo>
                  <a:lnTo>
                    <a:pt x="2400" y="20618"/>
                  </a:lnTo>
                  <a:cubicBezTo>
                    <a:pt x="1738" y="20618"/>
                    <a:pt x="1200" y="20179"/>
                    <a:pt x="1200" y="19636"/>
                  </a:cubicBezTo>
                  <a:lnTo>
                    <a:pt x="1200" y="6873"/>
                  </a:lnTo>
                  <a:cubicBezTo>
                    <a:pt x="1200" y="6331"/>
                    <a:pt x="1738" y="5891"/>
                    <a:pt x="2400" y="5891"/>
                  </a:cubicBezTo>
                  <a:lnTo>
                    <a:pt x="9600" y="5891"/>
                  </a:lnTo>
                  <a:lnTo>
                    <a:pt x="9600" y="8836"/>
                  </a:lnTo>
                  <a:cubicBezTo>
                    <a:pt x="9600" y="9378"/>
                    <a:pt x="10138" y="9818"/>
                    <a:pt x="10800" y="9818"/>
                  </a:cubicBezTo>
                  <a:lnTo>
                    <a:pt x="14400" y="9818"/>
                  </a:lnTo>
                  <a:cubicBezTo>
                    <a:pt x="14400" y="9818"/>
                    <a:pt x="14400" y="19636"/>
                    <a:pt x="14400" y="19636"/>
                  </a:cubicBezTo>
                  <a:close/>
                  <a:moveTo>
                    <a:pt x="2400" y="4909"/>
                  </a:moveTo>
                  <a:cubicBezTo>
                    <a:pt x="1075" y="4909"/>
                    <a:pt x="0" y="5788"/>
                    <a:pt x="0" y="6873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3200" y="21600"/>
                  </a:lnTo>
                  <a:cubicBezTo>
                    <a:pt x="14525" y="21600"/>
                    <a:pt x="15600" y="20721"/>
                    <a:pt x="15600" y="19636"/>
                  </a:cubicBezTo>
                  <a:lnTo>
                    <a:pt x="15600" y="8836"/>
                  </a:lnTo>
                  <a:lnTo>
                    <a:pt x="11400" y="4909"/>
                  </a:lnTo>
                  <a:cubicBezTo>
                    <a:pt x="11400" y="4909"/>
                    <a:pt x="2400" y="4909"/>
                    <a:pt x="2400" y="4909"/>
                  </a:cubicBezTo>
                  <a:close/>
                  <a:moveTo>
                    <a:pt x="16800" y="3927"/>
                  </a:moveTo>
                  <a:lnTo>
                    <a:pt x="16800" y="1058"/>
                  </a:lnTo>
                  <a:lnTo>
                    <a:pt x="19929" y="3927"/>
                  </a:lnTo>
                  <a:cubicBezTo>
                    <a:pt x="19929" y="3927"/>
                    <a:pt x="16800" y="3927"/>
                    <a:pt x="16800" y="3927"/>
                  </a:cubicBezTo>
                  <a:close/>
                  <a:moveTo>
                    <a:pt x="17400" y="0"/>
                  </a:moveTo>
                  <a:lnTo>
                    <a:pt x="8400" y="0"/>
                  </a:lnTo>
                  <a:cubicBezTo>
                    <a:pt x="7075" y="0"/>
                    <a:pt x="6000" y="879"/>
                    <a:pt x="6000" y="1964"/>
                  </a:cubicBezTo>
                  <a:lnTo>
                    <a:pt x="6000" y="3436"/>
                  </a:lnTo>
                  <a:cubicBezTo>
                    <a:pt x="6000" y="3708"/>
                    <a:pt x="6268" y="3927"/>
                    <a:pt x="6600" y="3927"/>
                  </a:cubicBezTo>
                  <a:cubicBezTo>
                    <a:pt x="6932" y="3927"/>
                    <a:pt x="7200" y="3708"/>
                    <a:pt x="7200" y="3436"/>
                  </a:cubicBezTo>
                  <a:lnTo>
                    <a:pt x="7200" y="1964"/>
                  </a:lnTo>
                  <a:cubicBezTo>
                    <a:pt x="7200" y="1422"/>
                    <a:pt x="7738" y="982"/>
                    <a:pt x="8400" y="982"/>
                  </a:cubicBezTo>
                  <a:lnTo>
                    <a:pt x="15600" y="982"/>
                  </a:lnTo>
                  <a:lnTo>
                    <a:pt x="15600" y="3927"/>
                  </a:lnTo>
                  <a:cubicBezTo>
                    <a:pt x="15600" y="4469"/>
                    <a:pt x="16138" y="4909"/>
                    <a:pt x="16800" y="4909"/>
                  </a:cubicBezTo>
                  <a:lnTo>
                    <a:pt x="20400" y="4909"/>
                  </a:lnTo>
                  <a:lnTo>
                    <a:pt x="20400" y="14727"/>
                  </a:lnTo>
                  <a:cubicBezTo>
                    <a:pt x="20400" y="15269"/>
                    <a:pt x="19862" y="15709"/>
                    <a:pt x="19200" y="15709"/>
                  </a:cubicBezTo>
                  <a:lnTo>
                    <a:pt x="17400" y="15709"/>
                  </a:lnTo>
                  <a:cubicBezTo>
                    <a:pt x="17068" y="15709"/>
                    <a:pt x="16800" y="15929"/>
                    <a:pt x="16800" y="16200"/>
                  </a:cubicBezTo>
                  <a:cubicBezTo>
                    <a:pt x="16800" y="16472"/>
                    <a:pt x="17068" y="16691"/>
                    <a:pt x="17400" y="16691"/>
                  </a:cubicBezTo>
                  <a:lnTo>
                    <a:pt x="19200" y="16691"/>
                  </a:lnTo>
                  <a:cubicBezTo>
                    <a:pt x="20525" y="16691"/>
                    <a:pt x="21600" y="15812"/>
                    <a:pt x="21600" y="14727"/>
                  </a:cubicBezTo>
                  <a:lnTo>
                    <a:pt x="21600" y="3927"/>
                  </a:lnTo>
                  <a:cubicBezTo>
                    <a:pt x="21600" y="3927"/>
                    <a:pt x="17400" y="0"/>
                    <a:pt x="17400" y="0"/>
                  </a:cubicBezTo>
                  <a:close/>
                  <a:moveTo>
                    <a:pt x="3600" y="12273"/>
                  </a:moveTo>
                  <a:cubicBezTo>
                    <a:pt x="3600" y="12544"/>
                    <a:pt x="3868" y="12764"/>
                    <a:pt x="4200" y="12764"/>
                  </a:cubicBezTo>
                  <a:lnTo>
                    <a:pt x="11400" y="12764"/>
                  </a:lnTo>
                  <a:cubicBezTo>
                    <a:pt x="11732" y="12764"/>
                    <a:pt x="12000" y="12544"/>
                    <a:pt x="12000" y="12273"/>
                  </a:cubicBezTo>
                  <a:cubicBezTo>
                    <a:pt x="12000" y="12002"/>
                    <a:pt x="11732" y="11782"/>
                    <a:pt x="11400" y="11782"/>
                  </a:cubicBezTo>
                  <a:lnTo>
                    <a:pt x="4200" y="11782"/>
                  </a:lnTo>
                  <a:cubicBezTo>
                    <a:pt x="3868" y="11782"/>
                    <a:pt x="3600" y="12002"/>
                    <a:pt x="3600" y="12273"/>
                  </a:cubicBezTo>
                  <a:moveTo>
                    <a:pt x="4200" y="9818"/>
                  </a:moveTo>
                  <a:lnTo>
                    <a:pt x="6600" y="9818"/>
                  </a:lnTo>
                  <a:cubicBezTo>
                    <a:pt x="6932" y="9818"/>
                    <a:pt x="7200" y="9599"/>
                    <a:pt x="7200" y="9327"/>
                  </a:cubicBezTo>
                  <a:cubicBezTo>
                    <a:pt x="7200" y="9056"/>
                    <a:pt x="6932" y="8836"/>
                    <a:pt x="6600" y="8836"/>
                  </a:cubicBezTo>
                  <a:lnTo>
                    <a:pt x="4200" y="8836"/>
                  </a:lnTo>
                  <a:cubicBezTo>
                    <a:pt x="3868" y="8836"/>
                    <a:pt x="3600" y="9056"/>
                    <a:pt x="3600" y="9327"/>
                  </a:cubicBezTo>
                  <a:cubicBezTo>
                    <a:pt x="3600" y="9599"/>
                    <a:pt x="3868" y="9818"/>
                    <a:pt x="4200" y="9818"/>
                  </a:cubicBezTo>
                  <a:moveTo>
                    <a:pt x="9000" y="17673"/>
                  </a:moveTo>
                  <a:lnTo>
                    <a:pt x="4200" y="17673"/>
                  </a:lnTo>
                  <a:cubicBezTo>
                    <a:pt x="3868" y="17673"/>
                    <a:pt x="3600" y="17893"/>
                    <a:pt x="3600" y="18164"/>
                  </a:cubicBezTo>
                  <a:cubicBezTo>
                    <a:pt x="3600" y="18435"/>
                    <a:pt x="3868" y="18655"/>
                    <a:pt x="4200" y="18655"/>
                  </a:cubicBezTo>
                  <a:lnTo>
                    <a:pt x="9000" y="18655"/>
                  </a:lnTo>
                  <a:cubicBezTo>
                    <a:pt x="9332" y="18655"/>
                    <a:pt x="9600" y="18435"/>
                    <a:pt x="9600" y="18164"/>
                  </a:cubicBezTo>
                  <a:cubicBezTo>
                    <a:pt x="9600" y="17893"/>
                    <a:pt x="9332" y="17673"/>
                    <a:pt x="9000" y="17673"/>
                  </a:cubicBezTo>
                  <a:moveTo>
                    <a:pt x="11400" y="14727"/>
                  </a:moveTo>
                  <a:lnTo>
                    <a:pt x="4200" y="14727"/>
                  </a:lnTo>
                  <a:cubicBezTo>
                    <a:pt x="3868" y="14727"/>
                    <a:pt x="3600" y="14947"/>
                    <a:pt x="3600" y="15218"/>
                  </a:cubicBezTo>
                  <a:cubicBezTo>
                    <a:pt x="3600" y="15490"/>
                    <a:pt x="3868" y="15709"/>
                    <a:pt x="4200" y="15709"/>
                  </a:cubicBezTo>
                  <a:lnTo>
                    <a:pt x="11400" y="15709"/>
                  </a:lnTo>
                  <a:cubicBezTo>
                    <a:pt x="11732" y="15709"/>
                    <a:pt x="12000" y="15490"/>
                    <a:pt x="12000" y="15218"/>
                  </a:cubicBezTo>
                  <a:cubicBezTo>
                    <a:pt x="12000" y="14947"/>
                    <a:pt x="11732" y="14727"/>
                    <a:pt x="11400" y="147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6862"/>
                </a:srgbClr>
              </a:outerShdw>
            </a:effectLst>
          </p:spPr>
          <p:txBody>
            <a:bodyPr anchorCtr="0" anchor="ctr" bIns="38050" lIns="38050" spcFirstLastPara="1" rIns="38050" wrap="square" tIns="38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67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2644775" y="2374263"/>
              <a:ext cx="436320" cy="436320"/>
            </a:xfrm>
            <a:custGeom>
              <a:rect b="b" l="l" r="r" t="t"/>
              <a:pathLst>
                <a:path extrusionOk="0" h="21600" w="2160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050" lIns="38050" spcFirstLastPara="1" rIns="38050" wrap="square" tIns="38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67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256126" y="2344634"/>
              <a:ext cx="454410" cy="499878"/>
            </a:xfrm>
            <a:custGeom>
              <a:rect b="b" l="l" r="r" t="t"/>
              <a:pathLst>
                <a:path extrusionOk="0" h="21600" w="21600">
                  <a:moveTo>
                    <a:pt x="18907" y="20616"/>
                  </a:moveTo>
                  <a:cubicBezTo>
                    <a:pt x="18012" y="20616"/>
                    <a:pt x="17287" y="19956"/>
                    <a:pt x="17287" y="19143"/>
                  </a:cubicBezTo>
                  <a:cubicBezTo>
                    <a:pt x="17287" y="18329"/>
                    <a:pt x="18012" y="17670"/>
                    <a:pt x="18907" y="17670"/>
                  </a:cubicBezTo>
                  <a:cubicBezTo>
                    <a:pt x="19802" y="17670"/>
                    <a:pt x="20528" y="18329"/>
                    <a:pt x="20528" y="19143"/>
                  </a:cubicBezTo>
                  <a:cubicBezTo>
                    <a:pt x="20528" y="19956"/>
                    <a:pt x="19802" y="20616"/>
                    <a:pt x="18907" y="20616"/>
                  </a:cubicBezTo>
                  <a:moveTo>
                    <a:pt x="2703" y="12269"/>
                  </a:moveTo>
                  <a:cubicBezTo>
                    <a:pt x="1808" y="12269"/>
                    <a:pt x="1082" y="11609"/>
                    <a:pt x="1082" y="10796"/>
                  </a:cubicBezTo>
                  <a:cubicBezTo>
                    <a:pt x="1082" y="9981"/>
                    <a:pt x="1808" y="9323"/>
                    <a:pt x="2703" y="9323"/>
                  </a:cubicBezTo>
                  <a:cubicBezTo>
                    <a:pt x="3598" y="9323"/>
                    <a:pt x="4323" y="9981"/>
                    <a:pt x="4323" y="10796"/>
                  </a:cubicBezTo>
                  <a:cubicBezTo>
                    <a:pt x="4323" y="11609"/>
                    <a:pt x="3598" y="12269"/>
                    <a:pt x="2703" y="12269"/>
                  </a:cubicBezTo>
                  <a:moveTo>
                    <a:pt x="18907" y="975"/>
                  </a:moveTo>
                  <a:cubicBezTo>
                    <a:pt x="19802" y="975"/>
                    <a:pt x="20528" y="1634"/>
                    <a:pt x="20528" y="2448"/>
                  </a:cubicBezTo>
                  <a:cubicBezTo>
                    <a:pt x="20528" y="3262"/>
                    <a:pt x="19802" y="3921"/>
                    <a:pt x="18907" y="3921"/>
                  </a:cubicBezTo>
                  <a:cubicBezTo>
                    <a:pt x="18012" y="3921"/>
                    <a:pt x="17287" y="3262"/>
                    <a:pt x="17287" y="2448"/>
                  </a:cubicBezTo>
                  <a:cubicBezTo>
                    <a:pt x="17287" y="1634"/>
                    <a:pt x="18012" y="975"/>
                    <a:pt x="18907" y="975"/>
                  </a:cubicBezTo>
                  <a:moveTo>
                    <a:pt x="18902" y="16695"/>
                  </a:moveTo>
                  <a:cubicBezTo>
                    <a:pt x="18092" y="16695"/>
                    <a:pt x="17374" y="17026"/>
                    <a:pt x="16879" y="17540"/>
                  </a:cubicBezTo>
                  <a:lnTo>
                    <a:pt x="5253" y="11551"/>
                  </a:lnTo>
                  <a:cubicBezTo>
                    <a:pt x="5338" y="11314"/>
                    <a:pt x="5396" y="11064"/>
                    <a:pt x="5396" y="10800"/>
                  </a:cubicBezTo>
                  <a:cubicBezTo>
                    <a:pt x="5396" y="10536"/>
                    <a:pt x="5338" y="10286"/>
                    <a:pt x="5253" y="10048"/>
                  </a:cubicBezTo>
                  <a:lnTo>
                    <a:pt x="16879" y="4060"/>
                  </a:lnTo>
                  <a:cubicBezTo>
                    <a:pt x="17373" y="4574"/>
                    <a:pt x="18092" y="4905"/>
                    <a:pt x="18902" y="4905"/>
                  </a:cubicBezTo>
                  <a:cubicBezTo>
                    <a:pt x="20393" y="4905"/>
                    <a:pt x="21600" y="3807"/>
                    <a:pt x="21600" y="2452"/>
                  </a:cubicBezTo>
                  <a:cubicBezTo>
                    <a:pt x="21600" y="1098"/>
                    <a:pt x="20393" y="0"/>
                    <a:pt x="18902" y="0"/>
                  </a:cubicBezTo>
                  <a:cubicBezTo>
                    <a:pt x="17412" y="0"/>
                    <a:pt x="16204" y="1098"/>
                    <a:pt x="16204" y="2452"/>
                  </a:cubicBezTo>
                  <a:cubicBezTo>
                    <a:pt x="16204" y="2717"/>
                    <a:pt x="16262" y="2966"/>
                    <a:pt x="16347" y="3204"/>
                  </a:cubicBezTo>
                  <a:lnTo>
                    <a:pt x="4722" y="9193"/>
                  </a:lnTo>
                  <a:cubicBezTo>
                    <a:pt x="4227" y="8679"/>
                    <a:pt x="3509" y="8347"/>
                    <a:pt x="2698" y="8347"/>
                  </a:cubicBezTo>
                  <a:cubicBezTo>
                    <a:pt x="1207" y="8347"/>
                    <a:pt x="0" y="9445"/>
                    <a:pt x="0" y="10800"/>
                  </a:cubicBezTo>
                  <a:cubicBezTo>
                    <a:pt x="0" y="12155"/>
                    <a:pt x="1207" y="13253"/>
                    <a:pt x="2698" y="13253"/>
                  </a:cubicBezTo>
                  <a:cubicBezTo>
                    <a:pt x="3509" y="13253"/>
                    <a:pt x="4227" y="12921"/>
                    <a:pt x="4722" y="12407"/>
                  </a:cubicBezTo>
                  <a:lnTo>
                    <a:pt x="16347" y="18395"/>
                  </a:lnTo>
                  <a:cubicBezTo>
                    <a:pt x="16262" y="18634"/>
                    <a:pt x="16204" y="18883"/>
                    <a:pt x="16204" y="19147"/>
                  </a:cubicBezTo>
                  <a:cubicBezTo>
                    <a:pt x="16204" y="20502"/>
                    <a:pt x="17412" y="21600"/>
                    <a:pt x="18902" y="21600"/>
                  </a:cubicBezTo>
                  <a:cubicBezTo>
                    <a:pt x="20393" y="21600"/>
                    <a:pt x="21600" y="20502"/>
                    <a:pt x="21600" y="19147"/>
                  </a:cubicBezTo>
                  <a:cubicBezTo>
                    <a:pt x="21600" y="17793"/>
                    <a:pt x="20393" y="16695"/>
                    <a:pt x="18902" y="1669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050" lIns="38050" spcFirstLastPara="1" rIns="38050" wrap="square" tIns="38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67" u="none" cap="none" strike="noStrike">
                <a:solidFill>
                  <a:srgbClr val="7F7F7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5869145" y="2343765"/>
              <a:ext cx="512244" cy="512244"/>
            </a:xfrm>
            <a:custGeom>
              <a:rect b="b" l="l" r="r" t="t"/>
              <a:pathLst>
                <a:path extrusionOk="0" h="21600" w="21600">
                  <a:moveTo>
                    <a:pt x="19152" y="3921"/>
                  </a:moveTo>
                  <a:cubicBezTo>
                    <a:pt x="18338" y="3921"/>
                    <a:pt x="17679" y="3262"/>
                    <a:pt x="17679" y="2448"/>
                  </a:cubicBezTo>
                  <a:cubicBezTo>
                    <a:pt x="17679" y="1634"/>
                    <a:pt x="18338" y="975"/>
                    <a:pt x="19152" y="975"/>
                  </a:cubicBezTo>
                  <a:cubicBezTo>
                    <a:pt x="19966" y="975"/>
                    <a:pt x="20625" y="1634"/>
                    <a:pt x="20625" y="2448"/>
                  </a:cubicBezTo>
                  <a:cubicBezTo>
                    <a:pt x="20625" y="3262"/>
                    <a:pt x="19966" y="3921"/>
                    <a:pt x="19152" y="3921"/>
                  </a:cubicBezTo>
                  <a:moveTo>
                    <a:pt x="10805" y="12269"/>
                  </a:moveTo>
                  <a:cubicBezTo>
                    <a:pt x="9991" y="12269"/>
                    <a:pt x="9331" y="11609"/>
                    <a:pt x="9331" y="10796"/>
                  </a:cubicBezTo>
                  <a:cubicBezTo>
                    <a:pt x="9331" y="9981"/>
                    <a:pt x="9991" y="9323"/>
                    <a:pt x="10805" y="9323"/>
                  </a:cubicBezTo>
                  <a:cubicBezTo>
                    <a:pt x="11618" y="9323"/>
                    <a:pt x="12278" y="9981"/>
                    <a:pt x="12278" y="10796"/>
                  </a:cubicBezTo>
                  <a:cubicBezTo>
                    <a:pt x="12278" y="11609"/>
                    <a:pt x="11618" y="12269"/>
                    <a:pt x="10805" y="12269"/>
                  </a:cubicBezTo>
                  <a:moveTo>
                    <a:pt x="3930" y="19143"/>
                  </a:moveTo>
                  <a:cubicBezTo>
                    <a:pt x="3930" y="19956"/>
                    <a:pt x="3271" y="20616"/>
                    <a:pt x="2457" y="20616"/>
                  </a:cubicBezTo>
                  <a:cubicBezTo>
                    <a:pt x="1643" y="20616"/>
                    <a:pt x="984" y="19956"/>
                    <a:pt x="984" y="19143"/>
                  </a:cubicBezTo>
                  <a:cubicBezTo>
                    <a:pt x="984" y="18329"/>
                    <a:pt x="1643" y="17670"/>
                    <a:pt x="2457" y="17670"/>
                  </a:cubicBezTo>
                  <a:cubicBezTo>
                    <a:pt x="3271" y="17670"/>
                    <a:pt x="3930" y="18329"/>
                    <a:pt x="3930" y="19143"/>
                  </a:cubicBezTo>
                  <a:moveTo>
                    <a:pt x="19148" y="0"/>
                  </a:moveTo>
                  <a:cubicBezTo>
                    <a:pt x="17793" y="0"/>
                    <a:pt x="16695" y="1098"/>
                    <a:pt x="16695" y="2452"/>
                  </a:cubicBezTo>
                  <a:cubicBezTo>
                    <a:pt x="16695" y="3640"/>
                    <a:pt x="17539" y="4630"/>
                    <a:pt x="18660" y="4856"/>
                  </a:cubicBezTo>
                  <a:lnTo>
                    <a:pt x="18660" y="10306"/>
                  </a:lnTo>
                  <a:lnTo>
                    <a:pt x="13203" y="10306"/>
                  </a:lnTo>
                  <a:cubicBezTo>
                    <a:pt x="12974" y="9187"/>
                    <a:pt x="11986" y="8347"/>
                    <a:pt x="10800" y="8347"/>
                  </a:cubicBezTo>
                  <a:cubicBezTo>
                    <a:pt x="9615" y="8347"/>
                    <a:pt x="8626" y="9187"/>
                    <a:pt x="8398" y="10306"/>
                  </a:cubicBezTo>
                  <a:lnTo>
                    <a:pt x="2456" y="10306"/>
                  </a:lnTo>
                  <a:cubicBezTo>
                    <a:pt x="2184" y="10306"/>
                    <a:pt x="1965" y="10525"/>
                    <a:pt x="1965" y="10797"/>
                  </a:cubicBezTo>
                  <a:lnTo>
                    <a:pt x="1965" y="16744"/>
                  </a:lnTo>
                  <a:cubicBezTo>
                    <a:pt x="844" y="16970"/>
                    <a:pt x="0" y="17960"/>
                    <a:pt x="0" y="19147"/>
                  </a:cubicBezTo>
                  <a:cubicBezTo>
                    <a:pt x="0" y="20502"/>
                    <a:pt x="1098" y="21600"/>
                    <a:pt x="2453" y="21600"/>
                  </a:cubicBezTo>
                  <a:cubicBezTo>
                    <a:pt x="3807" y="21600"/>
                    <a:pt x="4905" y="20502"/>
                    <a:pt x="4905" y="19147"/>
                  </a:cubicBezTo>
                  <a:cubicBezTo>
                    <a:pt x="4905" y="17961"/>
                    <a:pt x="4065" y="16973"/>
                    <a:pt x="2947" y="16744"/>
                  </a:cubicBezTo>
                  <a:lnTo>
                    <a:pt x="2947" y="11288"/>
                  </a:lnTo>
                  <a:lnTo>
                    <a:pt x="8397" y="11288"/>
                  </a:lnTo>
                  <a:cubicBezTo>
                    <a:pt x="8623" y="12409"/>
                    <a:pt x="9613" y="13253"/>
                    <a:pt x="10800" y="13253"/>
                  </a:cubicBezTo>
                  <a:cubicBezTo>
                    <a:pt x="11988" y="13253"/>
                    <a:pt x="12978" y="12409"/>
                    <a:pt x="13204" y="11288"/>
                  </a:cubicBezTo>
                  <a:lnTo>
                    <a:pt x="19151" y="11288"/>
                  </a:lnTo>
                  <a:cubicBezTo>
                    <a:pt x="19422" y="11288"/>
                    <a:pt x="19642" y="11068"/>
                    <a:pt x="19642" y="10797"/>
                  </a:cubicBezTo>
                  <a:lnTo>
                    <a:pt x="19642" y="4856"/>
                  </a:lnTo>
                  <a:cubicBezTo>
                    <a:pt x="20760" y="4626"/>
                    <a:pt x="21600" y="3638"/>
                    <a:pt x="21600" y="2452"/>
                  </a:cubicBezTo>
                  <a:cubicBezTo>
                    <a:pt x="21600" y="1098"/>
                    <a:pt x="20502" y="0"/>
                    <a:pt x="19148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6862"/>
                </a:srgbClr>
              </a:outerShdw>
            </a:effectLst>
          </p:spPr>
          <p:txBody>
            <a:bodyPr anchorCtr="0" anchor="ctr" bIns="38050" lIns="38050" spcFirstLastPara="1" rIns="38050" wrap="square" tIns="38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67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640863" y="2337764"/>
              <a:ext cx="423846" cy="518076"/>
            </a:xfrm>
            <a:custGeom>
              <a:rect b="b" l="l" r="r" t="t"/>
              <a:pathLst>
                <a:path extrusionOk="0" h="21600" w="2160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3"/>
                    <a:pt x="14400" y="6873"/>
                  </a:cubicBezTo>
                  <a:lnTo>
                    <a:pt x="20400" y="6873"/>
                  </a:lnTo>
                  <a:cubicBezTo>
                    <a:pt x="20400" y="6873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4800" y="8836"/>
                  </a:moveTo>
                  <a:cubicBezTo>
                    <a:pt x="4800" y="9108"/>
                    <a:pt x="5068" y="9327"/>
                    <a:pt x="5400" y="9327"/>
                  </a:cubicBezTo>
                  <a:lnTo>
                    <a:pt x="16200" y="9327"/>
                  </a:lnTo>
                  <a:cubicBezTo>
                    <a:pt x="16532" y="9327"/>
                    <a:pt x="16800" y="9108"/>
                    <a:pt x="16800" y="8836"/>
                  </a:cubicBezTo>
                  <a:cubicBezTo>
                    <a:pt x="16800" y="8566"/>
                    <a:pt x="16532" y="8345"/>
                    <a:pt x="16200" y="8345"/>
                  </a:cubicBezTo>
                  <a:lnTo>
                    <a:pt x="5400" y="8345"/>
                  </a:lnTo>
                  <a:cubicBezTo>
                    <a:pt x="5068" y="8345"/>
                    <a:pt x="4800" y="8566"/>
                    <a:pt x="4800" y="8836"/>
                  </a:cubicBezTo>
                  <a:moveTo>
                    <a:pt x="16200" y="12273"/>
                  </a:moveTo>
                  <a:lnTo>
                    <a:pt x="5400" y="12273"/>
                  </a:lnTo>
                  <a:cubicBezTo>
                    <a:pt x="5068" y="12273"/>
                    <a:pt x="4800" y="12493"/>
                    <a:pt x="4800" y="12764"/>
                  </a:cubicBezTo>
                  <a:cubicBezTo>
                    <a:pt x="4800" y="13035"/>
                    <a:pt x="5068" y="13255"/>
                    <a:pt x="5400" y="13255"/>
                  </a:cubicBezTo>
                  <a:lnTo>
                    <a:pt x="16200" y="13255"/>
                  </a:lnTo>
                  <a:cubicBezTo>
                    <a:pt x="16532" y="13255"/>
                    <a:pt x="16800" y="13035"/>
                    <a:pt x="16800" y="12764"/>
                  </a:cubicBezTo>
                  <a:cubicBezTo>
                    <a:pt x="16800" y="12493"/>
                    <a:pt x="16532" y="12273"/>
                    <a:pt x="16200" y="12273"/>
                  </a:cubicBezTo>
                  <a:moveTo>
                    <a:pt x="5400" y="5400"/>
                  </a:moveTo>
                  <a:lnTo>
                    <a:pt x="8400" y="5400"/>
                  </a:lnTo>
                  <a:cubicBezTo>
                    <a:pt x="8732" y="5400"/>
                    <a:pt x="9000" y="5181"/>
                    <a:pt x="9000" y="4909"/>
                  </a:cubicBezTo>
                  <a:cubicBezTo>
                    <a:pt x="9000" y="4638"/>
                    <a:pt x="8732" y="4418"/>
                    <a:pt x="8400" y="4418"/>
                  </a:cubicBezTo>
                  <a:lnTo>
                    <a:pt x="5400" y="4418"/>
                  </a:lnTo>
                  <a:cubicBezTo>
                    <a:pt x="5068" y="4418"/>
                    <a:pt x="4800" y="4638"/>
                    <a:pt x="4800" y="4909"/>
                  </a:cubicBezTo>
                  <a:cubicBezTo>
                    <a:pt x="4800" y="5181"/>
                    <a:pt x="5068" y="5400"/>
                    <a:pt x="5400" y="5400"/>
                  </a:cubicBezTo>
                  <a:moveTo>
                    <a:pt x="12600" y="16200"/>
                  </a:moveTo>
                  <a:lnTo>
                    <a:pt x="5400" y="16200"/>
                  </a:lnTo>
                  <a:cubicBezTo>
                    <a:pt x="5068" y="16200"/>
                    <a:pt x="4800" y="16420"/>
                    <a:pt x="4800" y="16691"/>
                  </a:cubicBezTo>
                  <a:cubicBezTo>
                    <a:pt x="4800" y="16962"/>
                    <a:pt x="5068" y="17182"/>
                    <a:pt x="5400" y="17182"/>
                  </a:cubicBezTo>
                  <a:lnTo>
                    <a:pt x="12600" y="17182"/>
                  </a:lnTo>
                  <a:cubicBezTo>
                    <a:pt x="12932" y="17182"/>
                    <a:pt x="13200" y="16962"/>
                    <a:pt x="13200" y="16691"/>
                  </a:cubicBezTo>
                  <a:cubicBezTo>
                    <a:pt x="13200" y="16420"/>
                    <a:pt x="12932" y="16200"/>
                    <a:pt x="12600" y="162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6862"/>
                </a:srgbClr>
              </a:outerShdw>
            </a:effectLst>
          </p:spPr>
          <p:txBody>
            <a:bodyPr anchorCtr="0" anchor="ctr" bIns="38050" lIns="38050" spcFirstLastPara="1" rIns="38050" wrap="square" tIns="38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67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10726289" y="2278774"/>
              <a:ext cx="637500" cy="651000"/>
            </a:xfrm>
            <a:prstGeom prst="rect">
              <a:avLst/>
            </a:prstGeom>
            <a:solidFill>
              <a:schemeClr val="dk2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10799234" y="2348424"/>
              <a:ext cx="454410" cy="499878"/>
            </a:xfrm>
            <a:custGeom>
              <a:rect b="b" l="l" r="r" t="t"/>
              <a:pathLst>
                <a:path extrusionOk="0" h="21600" w="21600">
                  <a:moveTo>
                    <a:pt x="18907" y="20616"/>
                  </a:moveTo>
                  <a:cubicBezTo>
                    <a:pt x="18012" y="20616"/>
                    <a:pt x="17287" y="19956"/>
                    <a:pt x="17287" y="19143"/>
                  </a:cubicBezTo>
                  <a:cubicBezTo>
                    <a:pt x="17287" y="18329"/>
                    <a:pt x="18012" y="17670"/>
                    <a:pt x="18907" y="17670"/>
                  </a:cubicBezTo>
                  <a:cubicBezTo>
                    <a:pt x="19802" y="17670"/>
                    <a:pt x="20528" y="18329"/>
                    <a:pt x="20528" y="19143"/>
                  </a:cubicBezTo>
                  <a:cubicBezTo>
                    <a:pt x="20528" y="19956"/>
                    <a:pt x="19802" y="20616"/>
                    <a:pt x="18907" y="20616"/>
                  </a:cubicBezTo>
                  <a:moveTo>
                    <a:pt x="2703" y="12269"/>
                  </a:moveTo>
                  <a:cubicBezTo>
                    <a:pt x="1808" y="12269"/>
                    <a:pt x="1082" y="11609"/>
                    <a:pt x="1082" y="10796"/>
                  </a:cubicBezTo>
                  <a:cubicBezTo>
                    <a:pt x="1082" y="9981"/>
                    <a:pt x="1808" y="9323"/>
                    <a:pt x="2703" y="9323"/>
                  </a:cubicBezTo>
                  <a:cubicBezTo>
                    <a:pt x="3598" y="9323"/>
                    <a:pt x="4323" y="9981"/>
                    <a:pt x="4323" y="10796"/>
                  </a:cubicBezTo>
                  <a:cubicBezTo>
                    <a:pt x="4323" y="11609"/>
                    <a:pt x="3598" y="12269"/>
                    <a:pt x="2703" y="12269"/>
                  </a:cubicBezTo>
                  <a:moveTo>
                    <a:pt x="18907" y="975"/>
                  </a:moveTo>
                  <a:cubicBezTo>
                    <a:pt x="19802" y="975"/>
                    <a:pt x="20528" y="1634"/>
                    <a:pt x="20528" y="2448"/>
                  </a:cubicBezTo>
                  <a:cubicBezTo>
                    <a:pt x="20528" y="3262"/>
                    <a:pt x="19802" y="3921"/>
                    <a:pt x="18907" y="3921"/>
                  </a:cubicBezTo>
                  <a:cubicBezTo>
                    <a:pt x="18012" y="3921"/>
                    <a:pt x="17287" y="3262"/>
                    <a:pt x="17287" y="2448"/>
                  </a:cubicBezTo>
                  <a:cubicBezTo>
                    <a:pt x="17287" y="1634"/>
                    <a:pt x="18012" y="975"/>
                    <a:pt x="18907" y="975"/>
                  </a:cubicBezTo>
                  <a:moveTo>
                    <a:pt x="18902" y="16695"/>
                  </a:moveTo>
                  <a:cubicBezTo>
                    <a:pt x="18092" y="16695"/>
                    <a:pt x="17374" y="17026"/>
                    <a:pt x="16879" y="17540"/>
                  </a:cubicBezTo>
                  <a:lnTo>
                    <a:pt x="5253" y="11551"/>
                  </a:lnTo>
                  <a:cubicBezTo>
                    <a:pt x="5338" y="11314"/>
                    <a:pt x="5396" y="11064"/>
                    <a:pt x="5396" y="10800"/>
                  </a:cubicBezTo>
                  <a:cubicBezTo>
                    <a:pt x="5396" y="10536"/>
                    <a:pt x="5338" y="10286"/>
                    <a:pt x="5253" y="10048"/>
                  </a:cubicBezTo>
                  <a:lnTo>
                    <a:pt x="16879" y="4060"/>
                  </a:lnTo>
                  <a:cubicBezTo>
                    <a:pt x="17373" y="4574"/>
                    <a:pt x="18092" y="4905"/>
                    <a:pt x="18902" y="4905"/>
                  </a:cubicBezTo>
                  <a:cubicBezTo>
                    <a:pt x="20393" y="4905"/>
                    <a:pt x="21600" y="3807"/>
                    <a:pt x="21600" y="2452"/>
                  </a:cubicBezTo>
                  <a:cubicBezTo>
                    <a:pt x="21600" y="1098"/>
                    <a:pt x="20393" y="0"/>
                    <a:pt x="18902" y="0"/>
                  </a:cubicBezTo>
                  <a:cubicBezTo>
                    <a:pt x="17412" y="0"/>
                    <a:pt x="16204" y="1098"/>
                    <a:pt x="16204" y="2452"/>
                  </a:cubicBezTo>
                  <a:cubicBezTo>
                    <a:pt x="16204" y="2717"/>
                    <a:pt x="16262" y="2966"/>
                    <a:pt x="16347" y="3204"/>
                  </a:cubicBezTo>
                  <a:lnTo>
                    <a:pt x="4722" y="9193"/>
                  </a:lnTo>
                  <a:cubicBezTo>
                    <a:pt x="4227" y="8679"/>
                    <a:pt x="3509" y="8347"/>
                    <a:pt x="2698" y="8347"/>
                  </a:cubicBezTo>
                  <a:cubicBezTo>
                    <a:pt x="1207" y="8347"/>
                    <a:pt x="0" y="9445"/>
                    <a:pt x="0" y="10800"/>
                  </a:cubicBezTo>
                  <a:cubicBezTo>
                    <a:pt x="0" y="12155"/>
                    <a:pt x="1207" y="13253"/>
                    <a:pt x="2698" y="13253"/>
                  </a:cubicBezTo>
                  <a:cubicBezTo>
                    <a:pt x="3509" y="13253"/>
                    <a:pt x="4227" y="12921"/>
                    <a:pt x="4722" y="12407"/>
                  </a:cubicBezTo>
                  <a:lnTo>
                    <a:pt x="16347" y="18395"/>
                  </a:lnTo>
                  <a:cubicBezTo>
                    <a:pt x="16262" y="18634"/>
                    <a:pt x="16204" y="18883"/>
                    <a:pt x="16204" y="19147"/>
                  </a:cubicBezTo>
                  <a:cubicBezTo>
                    <a:pt x="16204" y="20502"/>
                    <a:pt x="17412" y="21600"/>
                    <a:pt x="18902" y="21600"/>
                  </a:cubicBezTo>
                  <a:cubicBezTo>
                    <a:pt x="20393" y="21600"/>
                    <a:pt x="21600" y="20502"/>
                    <a:pt x="21600" y="19147"/>
                  </a:cubicBezTo>
                  <a:cubicBezTo>
                    <a:pt x="21600" y="17793"/>
                    <a:pt x="20393" y="16695"/>
                    <a:pt x="18902" y="1669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050" lIns="38050" spcFirstLastPara="1" rIns="38050" wrap="square" tIns="38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67" u="none" cap="none" strike="noStrike">
                <a:solidFill>
                  <a:srgbClr val="7F7F7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1" name="Google Shape;321;p13"/>
            <p:cNvSpPr txBox="1"/>
            <p:nvPr/>
          </p:nvSpPr>
          <p:spPr>
            <a:xfrm>
              <a:off x="3783083" y="3244588"/>
              <a:ext cx="1274700" cy="995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67" u="none" cap="none" strike="noStrik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Workflow Automation &amp; Decisioning</a:t>
              </a:r>
              <a:endPara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13"/>
          <p:cNvSpPr txBox="1"/>
          <p:nvPr/>
        </p:nvSpPr>
        <p:spPr>
          <a:xfrm>
            <a:off x="1283585" y="2107677"/>
            <a:ext cx="9624800" cy="196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D3868"/>
                </a:solidFill>
                <a:latin typeface="Nunito Sans"/>
                <a:ea typeface="Nunito Sans"/>
                <a:cs typeface="Nunito Sans"/>
                <a:sym typeface="Nunito Sans"/>
              </a:rPr>
              <a:t>COMPLIANCE RULES, AUTOMATIONS, DOCUMENT TEMPLATES, WORKFLOWS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472888" y="5552787"/>
            <a:ext cx="11360000" cy="629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319F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F2F2F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24" name="Google Shape;324;p13"/>
          <p:cNvGrpSpPr/>
          <p:nvPr/>
        </p:nvGrpSpPr>
        <p:grpSpPr>
          <a:xfrm>
            <a:off x="4710559" y="5662289"/>
            <a:ext cx="2759823" cy="483647"/>
            <a:chOff x="6678116" y="5533232"/>
            <a:chExt cx="2759823" cy="483647"/>
          </a:xfrm>
        </p:grpSpPr>
        <p:sp>
          <p:nvSpPr>
            <p:cNvPr id="325" name="Google Shape;325;p13"/>
            <p:cNvSpPr/>
            <p:nvPr/>
          </p:nvSpPr>
          <p:spPr>
            <a:xfrm>
              <a:off x="7171739" y="5586079"/>
              <a:ext cx="22662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2F2F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CLOUD HOSTED</a:t>
              </a:r>
              <a:endPara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6678116" y="5533232"/>
              <a:ext cx="489888" cy="475740"/>
            </a:xfrm>
            <a:custGeom>
              <a:rect b="b" l="l" r="r" t="t"/>
              <a:pathLst>
                <a:path extrusionOk="0" h="21600" w="21600">
                  <a:moveTo>
                    <a:pt x="18634" y="6293"/>
                  </a:moveTo>
                  <a:cubicBezTo>
                    <a:pt x="18643" y="6159"/>
                    <a:pt x="18655" y="6027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80"/>
                    <a:pt x="7550" y="3154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70"/>
                    <a:pt x="3022" y="7102"/>
                  </a:cubicBezTo>
                  <a:cubicBezTo>
                    <a:pt x="1267" y="7687"/>
                    <a:pt x="0" y="9340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90"/>
                    <a:pt x="9327" y="15218"/>
                  </a:cubicBezTo>
                  <a:cubicBezTo>
                    <a:pt x="9327" y="14948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6"/>
                    <a:pt x="982" y="11291"/>
                  </a:cubicBezTo>
                  <a:cubicBezTo>
                    <a:pt x="982" y="9811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8"/>
                  </a:lnTo>
                  <a:cubicBezTo>
                    <a:pt x="3946" y="6725"/>
                    <a:pt x="3927" y="6552"/>
                    <a:pt x="3927" y="6382"/>
                  </a:cubicBezTo>
                  <a:cubicBezTo>
                    <a:pt x="3927" y="5029"/>
                    <a:pt x="5028" y="3927"/>
                    <a:pt x="6382" y="3927"/>
                  </a:cubicBezTo>
                  <a:cubicBezTo>
                    <a:pt x="6662" y="3927"/>
                    <a:pt x="6942" y="3978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90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1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7" y="7816"/>
                    <a:pt x="20618" y="9232"/>
                    <a:pt x="20618" y="10800"/>
                  </a:cubicBezTo>
                  <a:cubicBezTo>
                    <a:pt x="20618" y="12966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8"/>
                    <a:pt x="12273" y="15218"/>
                  </a:cubicBezTo>
                  <a:cubicBezTo>
                    <a:pt x="12273" y="15490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2"/>
                    <a:pt x="21600" y="10800"/>
                  </a:cubicBezTo>
                  <a:cubicBezTo>
                    <a:pt x="21600" y="8780"/>
                    <a:pt x="20378" y="7045"/>
                    <a:pt x="18634" y="6293"/>
                  </a:cubicBezTo>
                  <a:moveTo>
                    <a:pt x="13745" y="11782"/>
                  </a:moveTo>
                  <a:cubicBezTo>
                    <a:pt x="14017" y="11782"/>
                    <a:pt x="14236" y="11562"/>
                    <a:pt x="14236" y="11291"/>
                  </a:cubicBezTo>
                  <a:cubicBezTo>
                    <a:pt x="14236" y="11156"/>
                    <a:pt x="14182" y="11033"/>
                    <a:pt x="14093" y="10944"/>
                  </a:cubicBezTo>
                  <a:lnTo>
                    <a:pt x="11147" y="7998"/>
                  </a:lnTo>
                  <a:cubicBezTo>
                    <a:pt x="11058" y="7910"/>
                    <a:pt x="10936" y="7855"/>
                    <a:pt x="10800" y="7855"/>
                  </a:cubicBezTo>
                  <a:cubicBezTo>
                    <a:pt x="10665" y="7855"/>
                    <a:pt x="10542" y="7910"/>
                    <a:pt x="10453" y="7998"/>
                  </a:cubicBezTo>
                  <a:lnTo>
                    <a:pt x="7507" y="10944"/>
                  </a:lnTo>
                  <a:cubicBezTo>
                    <a:pt x="7419" y="11033"/>
                    <a:pt x="7364" y="11156"/>
                    <a:pt x="7364" y="11291"/>
                  </a:cubicBezTo>
                  <a:cubicBezTo>
                    <a:pt x="7364" y="11562"/>
                    <a:pt x="7583" y="11782"/>
                    <a:pt x="7855" y="11782"/>
                  </a:cubicBezTo>
                  <a:cubicBezTo>
                    <a:pt x="7990" y="11782"/>
                    <a:pt x="8113" y="11727"/>
                    <a:pt x="8202" y="11638"/>
                  </a:cubicBezTo>
                  <a:lnTo>
                    <a:pt x="10309" y="9531"/>
                  </a:lnTo>
                  <a:lnTo>
                    <a:pt x="10309" y="21109"/>
                  </a:lnTo>
                  <a:cubicBezTo>
                    <a:pt x="10309" y="21380"/>
                    <a:pt x="10529" y="21600"/>
                    <a:pt x="10800" y="21600"/>
                  </a:cubicBezTo>
                  <a:cubicBezTo>
                    <a:pt x="11071" y="21600"/>
                    <a:pt x="11291" y="21380"/>
                    <a:pt x="11291" y="21109"/>
                  </a:cubicBezTo>
                  <a:lnTo>
                    <a:pt x="11291" y="9531"/>
                  </a:lnTo>
                  <a:lnTo>
                    <a:pt x="13398" y="11638"/>
                  </a:lnTo>
                  <a:cubicBezTo>
                    <a:pt x="13488" y="11727"/>
                    <a:pt x="13610" y="11782"/>
                    <a:pt x="13745" y="117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050" lIns="38050" spcFirstLastPara="1" rIns="38050" wrap="square" tIns="38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67" u="none" cap="none" strike="noStrike">
                <a:solidFill>
                  <a:srgbClr val="F2F2F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327" name="Google Shape;327;p13"/>
          <p:cNvSpPr/>
          <p:nvPr/>
        </p:nvSpPr>
        <p:spPr>
          <a:xfrm>
            <a:off x="472887" y="1680579"/>
            <a:ext cx="11335600" cy="3709728"/>
          </a:xfrm>
          <a:prstGeom prst="rect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350" spcFirstLastPara="1" rIns="913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5567155" y="4577365"/>
            <a:ext cx="1130800" cy="1130800"/>
          </a:xfrm>
          <a:prstGeom prst="ellipse">
            <a:avLst/>
          </a:prstGeom>
          <a:solidFill>
            <a:schemeClr val="dk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00" lIns="121800" spcFirstLastPara="1" rIns="12180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5050939" y="4627967"/>
            <a:ext cx="2114400" cy="4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67" u="none" cap="none" strike="noStrike">
                <a:solidFill>
                  <a:srgbClr val="F2F2F2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-US" sz="1467" u="none" cap="none" strike="noStrike">
                <a:solidFill>
                  <a:srgbClr val="F2F2F2"/>
                </a:solidFill>
                <a:latin typeface="Nunito Sans"/>
                <a:ea typeface="Nunito Sans"/>
                <a:cs typeface="Nunito Sans"/>
                <a:sym typeface="Nunito Sans"/>
              </a:rPr>
              <a:t>PCI DSS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2F2F2"/>
                </a:solidFill>
                <a:latin typeface="Nunito Sans"/>
                <a:ea typeface="Nunito Sans"/>
                <a:cs typeface="Nunito Sans"/>
                <a:sym typeface="Nunito Sans"/>
              </a:rPr>
              <a:t> CERTIFIED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3"/>
          <p:cNvSpPr txBox="1"/>
          <p:nvPr>
            <p:ph type="title"/>
          </p:nvPr>
        </p:nvSpPr>
        <p:spPr>
          <a:xfrm>
            <a:off x="600892" y="995831"/>
            <a:ext cx="8276000" cy="5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50" spcFirstLastPara="1" rIns="91350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FINBOA Process Automation</a:t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7328792" y="727067"/>
            <a:ext cx="1191200" cy="11912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00" lIns="121800" spcFirstLastPara="1" rIns="121800" wrap="square" tIns="121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33" u="none" cap="none" strike="noStrike">
              <a:solidFill>
                <a:srgbClr val="1D3868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8857680" y="727067"/>
            <a:ext cx="1191200" cy="11912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00" lIns="121800" spcFirstLastPara="1" rIns="121800" wrap="square" tIns="121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33" u="none" cap="none" strike="noStrike">
              <a:solidFill>
                <a:srgbClr val="1D3868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0392891" y="727067"/>
            <a:ext cx="1191200" cy="11912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00" lIns="121800" spcFirstLastPara="1" rIns="121800" wrap="square" tIns="121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33" u="none" cap="none" strike="noStrike">
              <a:solidFill>
                <a:srgbClr val="1D3868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334" name="Google Shape;334;p13"/>
          <p:cNvSpPr txBox="1"/>
          <p:nvPr/>
        </p:nvSpPr>
        <p:spPr>
          <a:xfrm>
            <a:off x="7372943" y="1041967"/>
            <a:ext cx="10916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D3868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End-To-End Digital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D3868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  Experience</a:t>
            </a:r>
            <a:endParaRPr b="0" i="0" sz="1200" u="none" cap="none" strike="noStrike">
              <a:solidFill>
                <a:srgbClr val="1D3868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5" name="Google Shape;335;p13"/>
          <p:cNvSpPr txBox="1"/>
          <p:nvPr/>
        </p:nvSpPr>
        <p:spPr>
          <a:xfrm>
            <a:off x="8907465" y="1154952"/>
            <a:ext cx="1091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D3868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Bank-Specific Integrations</a:t>
            </a:r>
            <a:endParaRPr b="0" i="0" sz="1200" u="none" cap="none" strike="noStrike">
              <a:solidFill>
                <a:srgbClr val="1D3868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6" name="Google Shape;336;p13"/>
          <p:cNvSpPr txBox="1"/>
          <p:nvPr/>
        </p:nvSpPr>
        <p:spPr>
          <a:xfrm>
            <a:off x="10434079" y="1041967"/>
            <a:ext cx="10916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D3868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Pre-Built Compliance Solutions</a:t>
            </a:r>
            <a:endParaRPr b="0" i="0" sz="1200" u="none" cap="none" strike="noStrike">
              <a:solidFill>
                <a:srgbClr val="1D3868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7" name="Google Shape;337;p13"/>
          <p:cNvSpPr txBox="1"/>
          <p:nvPr/>
        </p:nvSpPr>
        <p:spPr>
          <a:xfrm>
            <a:off x="11000096" y="6444495"/>
            <a:ext cx="642800" cy="16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67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67" u="none" cap="none" strike="noStrik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8" name="Google Shape;338;p13"/>
          <p:cNvSpPr txBox="1"/>
          <p:nvPr/>
        </p:nvSpPr>
        <p:spPr>
          <a:xfrm>
            <a:off x="3497099" y="6444495"/>
            <a:ext cx="51980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7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FINBOA Payment Dispute Impacts</a:t>
            </a:r>
            <a:endParaRPr/>
          </a:p>
        </p:txBody>
      </p:sp>
      <p:sp>
        <p:nvSpPr>
          <p:cNvPr id="345" name="Google Shape;345;p57"/>
          <p:cNvSpPr txBox="1"/>
          <p:nvPr/>
        </p:nvSpPr>
        <p:spPr>
          <a:xfrm>
            <a:off x="1038578" y="4029956"/>
            <a:ext cx="2816578" cy="708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5078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595959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Immediate Reduction in Dispute Intake Time </a:t>
            </a:r>
            <a:endParaRPr b="0" i="0" sz="2200" u="none" cap="none" strike="noStrike">
              <a:solidFill>
                <a:srgbClr val="595959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346" name="Google Shape;346;p57"/>
          <p:cNvSpPr txBox="1"/>
          <p:nvPr/>
        </p:nvSpPr>
        <p:spPr>
          <a:xfrm>
            <a:off x="11000096" y="6444495"/>
            <a:ext cx="64290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100" u="none" cap="none" strike="noStrik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47" name="Google Shape;347;p57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/>
          <p:nvPr/>
        </p:nvSpPr>
        <p:spPr>
          <a:xfrm>
            <a:off x="1652087" y="2115416"/>
            <a:ext cx="1854258" cy="1816504"/>
          </a:xfrm>
          <a:prstGeom prst="ellipse">
            <a:avLst/>
          </a:prstGeom>
          <a:noFill/>
          <a:ln cap="flat" cmpd="sng" w="1079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1819684" y="2581275"/>
            <a:ext cx="16642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90%</a:t>
            </a:r>
            <a:endParaRPr/>
          </a:p>
        </p:txBody>
      </p:sp>
      <p:sp>
        <p:nvSpPr>
          <p:cNvPr id="350" name="Google Shape;350;p57"/>
          <p:cNvSpPr/>
          <p:nvPr/>
        </p:nvSpPr>
        <p:spPr>
          <a:xfrm>
            <a:off x="5090754" y="2169621"/>
            <a:ext cx="1882099" cy="1820489"/>
          </a:xfrm>
          <a:prstGeom prst="ellipse">
            <a:avLst/>
          </a:prstGeom>
          <a:noFill/>
          <a:ln cap="flat" cmpd="sng" w="1079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5248813" y="2581275"/>
            <a:ext cx="16642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25%</a:t>
            </a:r>
            <a:endParaRPr/>
          </a:p>
        </p:txBody>
      </p:sp>
      <p:sp>
        <p:nvSpPr>
          <p:cNvPr id="352" name="Google Shape;352;p57"/>
          <p:cNvSpPr/>
          <p:nvPr/>
        </p:nvSpPr>
        <p:spPr>
          <a:xfrm>
            <a:off x="8566327" y="2181505"/>
            <a:ext cx="1867460" cy="1825229"/>
          </a:xfrm>
          <a:prstGeom prst="ellipse">
            <a:avLst/>
          </a:prstGeom>
          <a:noFill/>
          <a:ln cap="flat" cmpd="sng" w="1079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8974912" y="2581275"/>
            <a:ext cx="10502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3X</a:t>
            </a:r>
            <a:endParaRPr/>
          </a:p>
        </p:txBody>
      </p:sp>
      <p:sp>
        <p:nvSpPr>
          <p:cNvPr id="354" name="Google Shape;354;p57"/>
          <p:cNvSpPr txBox="1"/>
          <p:nvPr/>
        </p:nvSpPr>
        <p:spPr>
          <a:xfrm>
            <a:off x="4906839" y="4090561"/>
            <a:ext cx="2249927" cy="708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5078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Reduction in Write-offs and Losses</a:t>
            </a:r>
            <a:endParaRPr b="0" i="0" sz="2200" u="none" cap="none" strike="noStrike">
              <a:solidFill>
                <a:schemeClr val="dk2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355" name="Google Shape;355;p57"/>
          <p:cNvSpPr txBox="1"/>
          <p:nvPr/>
        </p:nvSpPr>
        <p:spPr>
          <a:xfrm>
            <a:off x="8161864" y="4117141"/>
            <a:ext cx="2805289" cy="708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5078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accen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Dispute Volume Increase Supported by Fewer Resources</a:t>
            </a:r>
            <a:endParaRPr b="0" i="0" sz="2200" u="none" cap="none" strike="noStrike">
              <a:solidFill>
                <a:schemeClr val="accen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fc61faea1e_1_0"/>
          <p:cNvSpPr txBox="1"/>
          <p:nvPr/>
        </p:nvSpPr>
        <p:spPr>
          <a:xfrm>
            <a:off x="724888" y="1637438"/>
            <a:ext cx="2349600" cy="58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Convenient, secure customer experience</a:t>
            </a:r>
            <a:endParaRPr b="1" i="0" sz="16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361" name="Google Shape;361;gfc61faea1e_1_0"/>
          <p:cNvSpPr txBox="1"/>
          <p:nvPr/>
        </p:nvSpPr>
        <p:spPr>
          <a:xfrm>
            <a:off x="4921200" y="890738"/>
            <a:ext cx="2179511" cy="58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Built-in automation and compliance</a:t>
            </a:r>
            <a:endParaRPr b="0" i="0" sz="16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362" name="Google Shape;362;gfc61faea1e_1_0"/>
          <p:cNvSpPr txBox="1"/>
          <p:nvPr/>
        </p:nvSpPr>
        <p:spPr>
          <a:xfrm>
            <a:off x="9104088" y="1637450"/>
            <a:ext cx="1992890" cy="554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Eliminate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paper</a:t>
            </a:r>
            <a:r>
              <a:rPr b="1" i="0" lang="en-US" sz="14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, reduce errors</a:t>
            </a:r>
            <a:endParaRPr b="1" i="0" sz="14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363" name="Google Shape;363;gfc61faea1e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225" y="1317238"/>
            <a:ext cx="8049547" cy="502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fc61faea1e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3175" y="2130050"/>
            <a:ext cx="4244576" cy="265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fc61faea1e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724" y="2162225"/>
            <a:ext cx="3439149" cy="2149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fc61faea1e_1_0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Integration and Implementation Approach</a:t>
            </a:r>
            <a:endParaRPr/>
          </a:p>
        </p:txBody>
      </p:sp>
      <p:sp>
        <p:nvSpPr>
          <p:cNvPr id="373" name="Google Shape;373;p58"/>
          <p:cNvSpPr txBox="1"/>
          <p:nvPr/>
        </p:nvSpPr>
        <p:spPr>
          <a:xfrm>
            <a:off x="733778" y="2037643"/>
            <a:ext cx="4470400" cy="2195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507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accen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5078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rgbClr val="7F7F7F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b="1" i="0" lang="en-US" sz="3600" u="none" cap="none" strike="noStrik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60 to 90 Days </a:t>
            </a:r>
            <a:br>
              <a:rPr b="1" i="0" lang="en-US" sz="3600" u="none" cap="none" strike="noStrik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3600" u="none" cap="none" strike="noStrik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to Implement</a:t>
            </a:r>
            <a:endParaRPr b="1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8"/>
          <p:cNvSpPr txBox="1"/>
          <p:nvPr/>
        </p:nvSpPr>
        <p:spPr>
          <a:xfrm>
            <a:off x="5707380" y="1893746"/>
            <a:ext cx="5694000" cy="3847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We work with any core and already support Fiserv, FIS, Jack Henry, Finastra and CSI</a:t>
            </a:r>
            <a:endParaRPr b="0" i="0" sz="2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We have partnerships in place with CSI and Jack Henry</a:t>
            </a:r>
            <a:endParaRPr b="0" i="0" sz="2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We integrate to your online and mobile banking and Chargeback systems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File, API and WebBot options </a:t>
            </a:r>
            <a:endParaRPr/>
          </a:p>
          <a:p>
            <a:pPr indent="-107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8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59"/>
          <p:cNvPicPr preferRelativeResize="0"/>
          <p:nvPr/>
        </p:nvPicPr>
        <p:blipFill rotWithShape="1">
          <a:blip r:embed="rId3">
            <a:alphaModFix/>
          </a:blip>
          <a:srcRect b="0" l="-5" r="0" t="0"/>
          <a:stretch/>
        </p:blipFill>
        <p:spPr>
          <a:xfrm>
            <a:off x="-549" y="1752600"/>
            <a:ext cx="12192000" cy="398351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9"/>
          <p:cNvSpPr/>
          <p:nvPr/>
        </p:nvSpPr>
        <p:spPr>
          <a:xfrm>
            <a:off x="-551" y="1752600"/>
            <a:ext cx="12192000" cy="3983515"/>
          </a:xfrm>
          <a:prstGeom prst="rect">
            <a:avLst/>
          </a:prstGeom>
          <a:solidFill>
            <a:schemeClr val="dk2">
              <a:alpha val="73725"/>
            </a:schemeClr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3" name="Google Shape;383;p59"/>
          <p:cNvSpPr/>
          <p:nvPr/>
        </p:nvSpPr>
        <p:spPr>
          <a:xfrm>
            <a:off x="754409" y="3255624"/>
            <a:ext cx="3328416" cy="1999129"/>
          </a:xfrm>
          <a:prstGeom prst="roundRect">
            <a:avLst>
              <a:gd fmla="val 7519" name="adj"/>
            </a:avLst>
          </a:prstGeom>
          <a:solidFill>
            <a:srgbClr val="00B0F0">
              <a:alpha val="54901"/>
            </a:srgb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9"/>
          <p:cNvSpPr/>
          <p:nvPr/>
        </p:nvSpPr>
        <p:spPr>
          <a:xfrm>
            <a:off x="7917533" y="3255624"/>
            <a:ext cx="3328416" cy="1999129"/>
          </a:xfrm>
          <a:prstGeom prst="roundRect">
            <a:avLst>
              <a:gd fmla="val 7519" name="adj"/>
            </a:avLst>
          </a:prstGeom>
          <a:solidFill>
            <a:srgbClr val="00B0F0">
              <a:alpha val="54901"/>
            </a:srgb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9"/>
          <p:cNvSpPr/>
          <p:nvPr/>
        </p:nvSpPr>
        <p:spPr>
          <a:xfrm>
            <a:off x="4335972" y="3255624"/>
            <a:ext cx="3328416" cy="1999129"/>
          </a:xfrm>
          <a:prstGeom prst="roundRect">
            <a:avLst>
              <a:gd fmla="val 7519" name="adj"/>
            </a:avLst>
          </a:prstGeom>
          <a:solidFill>
            <a:srgbClr val="00B0F0">
              <a:alpha val="54901"/>
            </a:srgb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9"/>
          <p:cNvSpPr/>
          <p:nvPr/>
        </p:nvSpPr>
        <p:spPr>
          <a:xfrm>
            <a:off x="1034582" y="2134930"/>
            <a:ext cx="10121737" cy="83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FINBOA delivers digitization and automation SaaS solutions to solve front and back-office onboarding and servicing challenges</a:t>
            </a:r>
            <a:endParaRPr/>
          </a:p>
        </p:txBody>
      </p:sp>
      <p:sp>
        <p:nvSpPr>
          <p:cNvPr id="387" name="Google Shape;387;p59"/>
          <p:cNvSpPr txBox="1"/>
          <p:nvPr>
            <p:ph type="title"/>
          </p:nvPr>
        </p:nvSpPr>
        <p:spPr>
          <a:xfrm>
            <a:off x="608101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FINBOA Customer Feedback</a:t>
            </a:r>
            <a:endParaRPr/>
          </a:p>
        </p:txBody>
      </p:sp>
      <p:sp>
        <p:nvSpPr>
          <p:cNvPr id="388" name="Google Shape;388;p59"/>
          <p:cNvSpPr txBox="1"/>
          <p:nvPr/>
        </p:nvSpPr>
        <p:spPr>
          <a:xfrm>
            <a:off x="1015845" y="3464668"/>
            <a:ext cx="3019919" cy="165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“If you can shop online, you can use FINBOA”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67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67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Kimberly Mantuano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67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Centennial Bank</a:t>
            </a:r>
            <a:endParaRPr b="0" i="1" sz="1467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389" name="Google Shape;389;p59"/>
          <p:cNvSpPr txBox="1"/>
          <p:nvPr/>
        </p:nvSpPr>
        <p:spPr>
          <a:xfrm>
            <a:off x="4599044" y="3464668"/>
            <a:ext cx="3095442" cy="1641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“We supported 3X the volume and redeployed 40% of our team”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33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67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Matt Speare</a:t>
            </a:r>
            <a:endParaRPr b="0" i="1" sz="1467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67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Carter Bank &amp; Trust</a:t>
            </a:r>
            <a:endParaRPr b="0" i="0" sz="1467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390" name="Google Shape;390;p59"/>
          <p:cNvSpPr txBox="1"/>
          <p:nvPr/>
        </p:nvSpPr>
        <p:spPr>
          <a:xfrm>
            <a:off x="8178679" y="3464667"/>
            <a:ext cx="3093277" cy="1662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“Front-line training went from 3-6 months to proficiency in 2 weeks.”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67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67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Mel Channell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67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Trustmark</a:t>
            </a:r>
            <a:endParaRPr b="0" i="0" sz="1467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391" name="Google Shape;391;p59"/>
          <p:cNvSpPr txBox="1"/>
          <p:nvPr/>
        </p:nvSpPr>
        <p:spPr>
          <a:xfrm>
            <a:off x="11000096" y="6444495"/>
            <a:ext cx="642800" cy="16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67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67" u="none" cap="none" strike="noStrik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92" name="Google Shape;392;p59"/>
          <p:cNvSpPr txBox="1"/>
          <p:nvPr/>
        </p:nvSpPr>
        <p:spPr>
          <a:xfrm>
            <a:off x="3497100" y="6444495"/>
            <a:ext cx="5197803" cy="2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0"/>
          <p:cNvSpPr/>
          <p:nvPr/>
        </p:nvSpPr>
        <p:spPr>
          <a:xfrm>
            <a:off x="697741" y="2196660"/>
            <a:ext cx="2365136" cy="3741155"/>
          </a:xfrm>
          <a:prstGeom prst="roundRect">
            <a:avLst>
              <a:gd fmla="val 372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0"/>
          <p:cNvSpPr/>
          <p:nvPr/>
        </p:nvSpPr>
        <p:spPr>
          <a:xfrm>
            <a:off x="697741" y="2194647"/>
            <a:ext cx="2365137" cy="828188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0" name="Google Shape;400;p60"/>
          <p:cNvSpPr txBox="1"/>
          <p:nvPr>
            <p:ph type="title"/>
          </p:nvPr>
        </p:nvSpPr>
        <p:spPr>
          <a:xfrm>
            <a:off x="576888" y="1116169"/>
            <a:ext cx="10544811" cy="72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8888"/>
              <a:buNone/>
            </a:pPr>
            <a:r>
              <a:rPr lang="en-US" sz="4000"/>
              <a:t>FINBOA SaaS Solutions</a:t>
            </a:r>
            <a:br>
              <a:rPr lang="en-US"/>
            </a:br>
            <a:r>
              <a:rPr lang="en-US" sz="2200"/>
              <a:t>Software to digitize, automate, analyze and support compliance in bank processes</a:t>
            </a:r>
            <a:endParaRPr/>
          </a:p>
        </p:txBody>
      </p:sp>
      <p:sp>
        <p:nvSpPr>
          <p:cNvPr id="401" name="Google Shape;401;p60"/>
          <p:cNvSpPr txBox="1"/>
          <p:nvPr/>
        </p:nvSpPr>
        <p:spPr>
          <a:xfrm flipH="1">
            <a:off x="684397" y="2220286"/>
            <a:ext cx="2635352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Payment 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Disputes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0"/>
          <p:cNvSpPr txBox="1"/>
          <p:nvPr/>
        </p:nvSpPr>
        <p:spPr>
          <a:xfrm>
            <a:off x="824885" y="3156131"/>
            <a:ext cx="2365135" cy="2512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1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Pre-Built Workflows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1. Reg E Debit Cards	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2. Reg E ACH	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3. Reg E ATM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4. Reg E Zelle (using EFT)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5. Reg E Bill Pay (using EFT)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6. Credit Cards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7. Check Fraud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8. Wire Fraud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9. Mobile Deposits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10. Stop Payments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0"/>
          <p:cNvSpPr/>
          <p:nvPr/>
        </p:nvSpPr>
        <p:spPr>
          <a:xfrm>
            <a:off x="3223612" y="2196659"/>
            <a:ext cx="1940665" cy="3746844"/>
          </a:xfrm>
          <a:prstGeom prst="roundRect">
            <a:avLst>
              <a:gd fmla="val 3720" name="adj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0"/>
          <p:cNvSpPr/>
          <p:nvPr/>
        </p:nvSpPr>
        <p:spPr>
          <a:xfrm>
            <a:off x="5310832" y="2196659"/>
            <a:ext cx="1940665" cy="3746844"/>
          </a:xfrm>
          <a:prstGeom prst="roundRect">
            <a:avLst>
              <a:gd fmla="val 4114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0"/>
          <p:cNvSpPr/>
          <p:nvPr/>
        </p:nvSpPr>
        <p:spPr>
          <a:xfrm>
            <a:off x="3223612" y="2194647"/>
            <a:ext cx="1940665" cy="828188"/>
          </a:xfrm>
          <a:prstGeom prst="round2SameRect">
            <a:avLst>
              <a:gd fmla="val 8108" name="adj1"/>
              <a:gd fmla="val 0" name="adj2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6" name="Google Shape;406;p60"/>
          <p:cNvSpPr/>
          <p:nvPr/>
        </p:nvSpPr>
        <p:spPr>
          <a:xfrm>
            <a:off x="5310833" y="2194646"/>
            <a:ext cx="1940665" cy="828188"/>
          </a:xfrm>
          <a:prstGeom prst="round2SameRect">
            <a:avLst>
              <a:gd fmla="val 11532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7" name="Google Shape;407;p60"/>
          <p:cNvSpPr txBox="1"/>
          <p:nvPr/>
        </p:nvSpPr>
        <p:spPr>
          <a:xfrm flipH="1">
            <a:off x="5336409" y="2220286"/>
            <a:ext cx="1851415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Treasury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Onboarding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0"/>
          <p:cNvSpPr txBox="1"/>
          <p:nvPr/>
        </p:nvSpPr>
        <p:spPr>
          <a:xfrm>
            <a:off x="3367421" y="3156131"/>
            <a:ext cx="2095679" cy="897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1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Workflow Enablers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1. New Account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2. New Customer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3. New Loan</a:t>
            </a:r>
            <a:endParaRPr b="0" i="0" sz="1333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9" name="Google Shape;409;p60"/>
          <p:cNvSpPr txBox="1"/>
          <p:nvPr/>
        </p:nvSpPr>
        <p:spPr>
          <a:xfrm>
            <a:off x="5449753" y="3156131"/>
            <a:ext cx="1673535" cy="1128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1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Workflow Enablers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1. </a:t>
            </a: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Digital Onboarding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2. Analytics	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3. Risk Assessment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0"/>
          <p:cNvSpPr/>
          <p:nvPr/>
        </p:nvSpPr>
        <p:spPr>
          <a:xfrm>
            <a:off x="7386263" y="2205061"/>
            <a:ext cx="2005037" cy="3746847"/>
          </a:xfrm>
          <a:prstGeom prst="roundRect">
            <a:avLst>
              <a:gd fmla="val 3720" name="adj"/>
            </a:avLst>
          </a:prstGeom>
          <a:noFill/>
          <a:ln cap="flat" cmpd="sng" w="38100">
            <a:solidFill>
              <a:srgbClr val="5672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60"/>
          <p:cNvSpPr/>
          <p:nvPr/>
        </p:nvSpPr>
        <p:spPr>
          <a:xfrm>
            <a:off x="7386263" y="2203047"/>
            <a:ext cx="2005039" cy="828188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672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12" name="Google Shape;412;p60"/>
          <p:cNvSpPr txBox="1"/>
          <p:nvPr/>
        </p:nvSpPr>
        <p:spPr>
          <a:xfrm flipH="1">
            <a:off x="7438096" y="2220286"/>
            <a:ext cx="1926947" cy="413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Wires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0"/>
          <p:cNvSpPr txBox="1"/>
          <p:nvPr/>
        </p:nvSpPr>
        <p:spPr>
          <a:xfrm>
            <a:off x="7532820" y="3164531"/>
            <a:ext cx="1858481" cy="1358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1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Workflow Enablers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1. </a:t>
            </a: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Verification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2. Funding Approvals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3. Request Routing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4. Agreement Capture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0"/>
          <p:cNvSpPr txBox="1"/>
          <p:nvPr/>
        </p:nvSpPr>
        <p:spPr>
          <a:xfrm flipH="1">
            <a:off x="3267086" y="2220286"/>
            <a:ext cx="2025849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Exception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9526066" y="2196663"/>
            <a:ext cx="2005037" cy="3741152"/>
          </a:xfrm>
          <a:prstGeom prst="roundRect">
            <a:avLst>
              <a:gd fmla="val 3720" name="adj"/>
            </a:avLst>
          </a:prstGeom>
          <a:noFill/>
          <a:ln cap="flat" cmpd="sng" w="38100">
            <a:solidFill>
              <a:srgbClr val="1F7C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9526065" y="2194649"/>
            <a:ext cx="2005039" cy="823913"/>
          </a:xfrm>
          <a:prstGeom prst="round2SameRect">
            <a:avLst>
              <a:gd fmla="val 4622" name="adj1"/>
              <a:gd fmla="val 0" name="adj2"/>
            </a:avLst>
          </a:prstGeom>
          <a:solidFill>
            <a:srgbClr val="1F7CAE"/>
          </a:solidFill>
          <a:ln cap="flat" cmpd="sng" w="9525">
            <a:solidFill>
              <a:srgbClr val="1F7C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17" name="Google Shape;417;p60"/>
          <p:cNvSpPr txBox="1"/>
          <p:nvPr/>
        </p:nvSpPr>
        <p:spPr>
          <a:xfrm flipH="1">
            <a:off x="9577031" y="2220286"/>
            <a:ext cx="1900623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Loan Onboarding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0"/>
          <p:cNvSpPr txBox="1"/>
          <p:nvPr/>
        </p:nvSpPr>
        <p:spPr>
          <a:xfrm>
            <a:off x="9657203" y="3164532"/>
            <a:ext cx="1820451" cy="1128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1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Workflow Enablers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1. </a:t>
            </a: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Intake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2. Exceptions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3. Payments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0"/>
          <p:cNvSpPr txBox="1"/>
          <p:nvPr/>
        </p:nvSpPr>
        <p:spPr>
          <a:xfrm>
            <a:off x="11000096" y="6444495"/>
            <a:ext cx="642800" cy="16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385"/>
              </a:buClr>
              <a:buSzPts val="2100"/>
              <a:buFont typeface="Arial"/>
              <a:buNone/>
            </a:pPr>
            <a:fld id="{00000000-1234-1234-1234-123412341234}" type="slidenum">
              <a:rPr b="0" i="0" lang="en-US" sz="1067" u="none" cap="none" strike="noStrike">
                <a:solidFill>
                  <a:srgbClr val="1D3868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67" u="none" cap="none" strike="noStrike">
              <a:solidFill>
                <a:srgbClr val="1D3868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0" name="Google Shape;420;p60"/>
          <p:cNvSpPr txBox="1"/>
          <p:nvPr/>
        </p:nvSpPr>
        <p:spPr>
          <a:xfrm>
            <a:off x="3497098" y="6467697"/>
            <a:ext cx="5197803" cy="2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/>
          <p:nvPr/>
        </p:nvSpPr>
        <p:spPr>
          <a:xfrm>
            <a:off x="-169334" y="-152400"/>
            <a:ext cx="12361333" cy="7010400"/>
          </a:xfrm>
          <a:prstGeom prst="rect">
            <a:avLst/>
          </a:prstGeom>
          <a:solidFill>
            <a:srgbClr val="0095EC">
              <a:alpha val="83137"/>
            </a:srgbClr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6" name="Google Shape;426;p61"/>
          <p:cNvSpPr/>
          <p:nvPr/>
        </p:nvSpPr>
        <p:spPr>
          <a:xfrm>
            <a:off x="-169332" y="-100284"/>
            <a:ext cx="12361331" cy="6958283"/>
          </a:xfrm>
          <a:prstGeom prst="rect">
            <a:avLst/>
          </a:prstGeom>
          <a:solidFill>
            <a:srgbClr val="1F3864">
              <a:alpha val="64705"/>
            </a:srgbClr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7" name="Google Shape;427;p61"/>
          <p:cNvSpPr txBox="1"/>
          <p:nvPr/>
        </p:nvSpPr>
        <p:spPr>
          <a:xfrm>
            <a:off x="3497098" y="6434973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28" name="Google Shape;428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9727" y="479062"/>
            <a:ext cx="7309745" cy="147165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1"/>
          <p:cNvSpPr txBox="1"/>
          <p:nvPr/>
        </p:nvSpPr>
        <p:spPr>
          <a:xfrm>
            <a:off x="2788934" y="2784595"/>
            <a:ext cx="6614133" cy="1808107"/>
          </a:xfrm>
          <a:prstGeom prst="rect">
            <a:avLst/>
          </a:prstGeom>
          <a:noFill/>
          <a:ln>
            <a:noFill/>
          </a:ln>
        </p:spPr>
        <p:txBody>
          <a:bodyPr anchorCtr="0" anchor="t" bIns="22775" lIns="45600" spcFirstLastPara="1" rIns="45600" wrap="square" tIns="22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Thank You</a:t>
            </a:r>
            <a:endParaRPr b="0" i="0" sz="72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emailname@finboa.com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2"/>
          <p:cNvSpPr txBox="1"/>
          <p:nvPr/>
        </p:nvSpPr>
        <p:spPr>
          <a:xfrm>
            <a:off x="3916017" y="3180522"/>
            <a:ext cx="45024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EXTRA SLIDES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"/>
          <p:cNvSpPr/>
          <p:nvPr/>
        </p:nvSpPr>
        <p:spPr>
          <a:xfrm>
            <a:off x="4290611" y="3172136"/>
            <a:ext cx="1613812" cy="1217551"/>
          </a:xfrm>
          <a:prstGeom prst="roundRect">
            <a:avLst>
              <a:gd fmla="val 16667" name="adj"/>
            </a:avLst>
          </a:prstGeom>
          <a:noFill/>
          <a:ln cap="flat" cmpd="sng" w="412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FINBOA Payment Dispute Solution</a:t>
            </a:r>
            <a:endParaRPr/>
          </a:p>
        </p:txBody>
      </p:sp>
      <p:sp>
        <p:nvSpPr>
          <p:cNvPr id="440" name="Google Shape;440;p3"/>
          <p:cNvSpPr txBox="1"/>
          <p:nvPr/>
        </p:nvSpPr>
        <p:spPr>
          <a:xfrm>
            <a:off x="1220861" y="2326615"/>
            <a:ext cx="23465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 Input</a:t>
            </a:r>
            <a:endParaRPr/>
          </a:p>
        </p:txBody>
      </p:sp>
      <p:sp>
        <p:nvSpPr>
          <p:cNvPr id="441" name="Google Shape;441;p3"/>
          <p:cNvSpPr/>
          <p:nvPr/>
        </p:nvSpPr>
        <p:spPr>
          <a:xfrm>
            <a:off x="1707601" y="2958578"/>
            <a:ext cx="1427967" cy="762221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Customer and Account Data</a:t>
            </a:r>
            <a:endParaRPr/>
          </a:p>
        </p:txBody>
      </p:sp>
      <p:sp>
        <p:nvSpPr>
          <p:cNvPr id="442" name="Google Shape;442;p3"/>
          <p:cNvSpPr/>
          <p:nvPr/>
        </p:nvSpPr>
        <p:spPr>
          <a:xfrm>
            <a:off x="1685686" y="3865922"/>
            <a:ext cx="1427967" cy="76222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Payment Transactions</a:t>
            </a:r>
            <a:endParaRPr/>
          </a:p>
        </p:txBody>
      </p:sp>
      <p:sp>
        <p:nvSpPr>
          <p:cNvPr id="443" name="Google Shape;443;p3"/>
          <p:cNvSpPr/>
          <p:nvPr/>
        </p:nvSpPr>
        <p:spPr>
          <a:xfrm>
            <a:off x="6510420" y="2446410"/>
            <a:ext cx="1427967" cy="512166"/>
          </a:xfrm>
          <a:prstGeom prst="roundRect">
            <a:avLst>
              <a:gd fmla="val 16667" name="adj"/>
            </a:avLst>
          </a:prstGeom>
          <a:noFill/>
          <a:ln cap="flat" cmpd="sng" w="412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Letters</a:t>
            </a:r>
            <a:endParaRPr/>
          </a:p>
        </p:txBody>
      </p:sp>
      <p:sp>
        <p:nvSpPr>
          <p:cNvPr id="444" name="Google Shape;444;p3"/>
          <p:cNvSpPr/>
          <p:nvPr/>
        </p:nvSpPr>
        <p:spPr>
          <a:xfrm>
            <a:off x="6508331" y="3978518"/>
            <a:ext cx="1427967" cy="762220"/>
          </a:xfrm>
          <a:prstGeom prst="roundRect">
            <a:avLst>
              <a:gd fmla="val 16667" name="adj"/>
            </a:avLst>
          </a:prstGeom>
          <a:noFill/>
          <a:ln cap="flat" cmpd="sng" w="412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GL Account Updates</a:t>
            </a:r>
            <a:endParaRPr/>
          </a:p>
        </p:txBody>
      </p:sp>
      <p:sp>
        <p:nvSpPr>
          <p:cNvPr id="445" name="Google Shape;445;p3"/>
          <p:cNvSpPr/>
          <p:nvPr/>
        </p:nvSpPr>
        <p:spPr>
          <a:xfrm>
            <a:off x="6512506" y="4889346"/>
            <a:ext cx="1427967" cy="762221"/>
          </a:xfrm>
          <a:prstGeom prst="roundRect">
            <a:avLst>
              <a:gd fmla="val 16667" name="adj"/>
            </a:avLst>
          </a:prstGeom>
          <a:noFill/>
          <a:ln cap="flat" cmpd="sng" w="412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Report &amp; Export Files</a:t>
            </a:r>
            <a:endParaRPr/>
          </a:p>
        </p:txBody>
      </p:sp>
      <p:sp>
        <p:nvSpPr>
          <p:cNvPr id="446" name="Google Shape;446;p3"/>
          <p:cNvSpPr/>
          <p:nvPr/>
        </p:nvSpPr>
        <p:spPr>
          <a:xfrm>
            <a:off x="6529210" y="1559633"/>
            <a:ext cx="1427967" cy="762220"/>
          </a:xfrm>
          <a:prstGeom prst="roundRect">
            <a:avLst>
              <a:gd fmla="val 16667" name="adj"/>
            </a:avLst>
          </a:prstGeom>
          <a:noFill/>
          <a:ln cap="flat" cmpd="sng" w="412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Chargeback Eligible Disputes</a:t>
            </a:r>
            <a:endParaRPr/>
          </a:p>
        </p:txBody>
      </p:sp>
      <p:sp>
        <p:nvSpPr>
          <p:cNvPr id="447" name="Google Shape;447;p3"/>
          <p:cNvSpPr/>
          <p:nvPr/>
        </p:nvSpPr>
        <p:spPr>
          <a:xfrm>
            <a:off x="8813122" y="1559633"/>
            <a:ext cx="1427967" cy="76222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Chargeback System</a:t>
            </a:r>
            <a:endParaRPr/>
          </a:p>
        </p:txBody>
      </p:sp>
      <p:sp>
        <p:nvSpPr>
          <p:cNvPr id="448" name="Google Shape;448;p3"/>
          <p:cNvSpPr/>
          <p:nvPr/>
        </p:nvSpPr>
        <p:spPr>
          <a:xfrm>
            <a:off x="8813120" y="2448809"/>
            <a:ext cx="1427967" cy="50976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Mail Server</a:t>
            </a:r>
            <a:endParaRPr/>
          </a:p>
        </p:txBody>
      </p:sp>
      <p:sp>
        <p:nvSpPr>
          <p:cNvPr id="449" name="Google Shape;449;p3"/>
          <p:cNvSpPr/>
          <p:nvPr/>
        </p:nvSpPr>
        <p:spPr>
          <a:xfrm>
            <a:off x="8813122" y="3978518"/>
            <a:ext cx="1427967" cy="76222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Core Banking System</a:t>
            </a:r>
            <a:endParaRPr/>
          </a:p>
        </p:txBody>
      </p:sp>
      <p:sp>
        <p:nvSpPr>
          <p:cNvPr id="450" name="Google Shape;450;p3"/>
          <p:cNvSpPr/>
          <p:nvPr/>
        </p:nvSpPr>
        <p:spPr>
          <a:xfrm>
            <a:off x="6508331" y="3087775"/>
            <a:ext cx="1427967" cy="762220"/>
          </a:xfrm>
          <a:prstGeom prst="roundRect">
            <a:avLst>
              <a:gd fmla="val 16667" name="adj"/>
            </a:avLst>
          </a:prstGeom>
          <a:noFill/>
          <a:ln cap="flat" cmpd="sng" w="412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Dispute Claim PDF</a:t>
            </a:r>
            <a:endParaRPr/>
          </a:p>
        </p:txBody>
      </p:sp>
      <p:sp>
        <p:nvSpPr>
          <p:cNvPr id="451" name="Google Shape;451;p3"/>
          <p:cNvSpPr/>
          <p:nvPr/>
        </p:nvSpPr>
        <p:spPr>
          <a:xfrm>
            <a:off x="8813120" y="3087775"/>
            <a:ext cx="1427967" cy="76222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Doc Storage  Imaging System </a:t>
            </a:r>
            <a:endParaRPr/>
          </a:p>
        </p:txBody>
      </p:sp>
      <p:cxnSp>
        <p:nvCxnSpPr>
          <p:cNvPr id="452" name="Google Shape;452;p3"/>
          <p:cNvCxnSpPr>
            <a:stCxn id="446" idx="3"/>
            <a:endCxn id="447" idx="1"/>
          </p:cNvCxnSpPr>
          <p:nvPr/>
        </p:nvCxnSpPr>
        <p:spPr>
          <a:xfrm>
            <a:off x="7957177" y="1940743"/>
            <a:ext cx="855900" cy="0"/>
          </a:xfrm>
          <a:prstGeom prst="straightConnector1">
            <a:avLst/>
          </a:prstGeom>
          <a:noFill/>
          <a:ln cap="flat" cmpd="sng" w="15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3" name="Google Shape;453;p3"/>
          <p:cNvSpPr txBox="1"/>
          <p:nvPr/>
        </p:nvSpPr>
        <p:spPr>
          <a:xfrm>
            <a:off x="8031266" y="1736474"/>
            <a:ext cx="6479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Webbot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"/>
          <p:cNvSpPr txBox="1"/>
          <p:nvPr/>
        </p:nvSpPr>
        <p:spPr>
          <a:xfrm>
            <a:off x="8060166" y="2497469"/>
            <a:ext cx="71205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SendGrid</a:t>
            </a:r>
            <a:endParaRPr/>
          </a:p>
        </p:txBody>
      </p:sp>
      <p:cxnSp>
        <p:nvCxnSpPr>
          <p:cNvPr id="455" name="Google Shape;455;p3"/>
          <p:cNvCxnSpPr/>
          <p:nvPr/>
        </p:nvCxnSpPr>
        <p:spPr>
          <a:xfrm>
            <a:off x="7957175" y="2722143"/>
            <a:ext cx="855945" cy="0"/>
          </a:xfrm>
          <a:prstGeom prst="straightConnector1">
            <a:avLst/>
          </a:prstGeom>
          <a:noFill/>
          <a:ln cap="flat" cmpd="sng" w="15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6" name="Google Shape;456;p3"/>
          <p:cNvCxnSpPr/>
          <p:nvPr/>
        </p:nvCxnSpPr>
        <p:spPr>
          <a:xfrm rot="10800000">
            <a:off x="7985581" y="2180825"/>
            <a:ext cx="827539" cy="0"/>
          </a:xfrm>
          <a:prstGeom prst="straightConnector1">
            <a:avLst/>
          </a:prstGeom>
          <a:noFill/>
          <a:ln cap="flat" cmpd="sng" w="158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57" name="Google Shape;457;p3"/>
          <p:cNvSpPr txBox="1"/>
          <p:nvPr/>
        </p:nvSpPr>
        <p:spPr>
          <a:xfrm>
            <a:off x="8199637" y="2145013"/>
            <a:ext cx="3738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API</a:t>
            </a:r>
            <a:endParaRPr/>
          </a:p>
        </p:txBody>
      </p:sp>
      <p:cxnSp>
        <p:nvCxnSpPr>
          <p:cNvPr id="458" name="Google Shape;458;p3"/>
          <p:cNvCxnSpPr/>
          <p:nvPr/>
        </p:nvCxnSpPr>
        <p:spPr>
          <a:xfrm>
            <a:off x="7957175" y="3484245"/>
            <a:ext cx="855945" cy="0"/>
          </a:xfrm>
          <a:prstGeom prst="straightConnector1">
            <a:avLst/>
          </a:prstGeom>
          <a:noFill/>
          <a:ln cap="flat" cmpd="sng" w="15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9" name="Google Shape;459;p3"/>
          <p:cNvSpPr txBox="1"/>
          <p:nvPr/>
        </p:nvSpPr>
        <p:spPr>
          <a:xfrm>
            <a:off x="8182990" y="3209951"/>
            <a:ext cx="4539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SFTP</a:t>
            </a:r>
            <a:endParaRPr/>
          </a:p>
        </p:txBody>
      </p:sp>
      <p:cxnSp>
        <p:nvCxnSpPr>
          <p:cNvPr id="460" name="Google Shape;460;p3"/>
          <p:cNvCxnSpPr/>
          <p:nvPr/>
        </p:nvCxnSpPr>
        <p:spPr>
          <a:xfrm>
            <a:off x="7950148" y="4227482"/>
            <a:ext cx="855945" cy="0"/>
          </a:xfrm>
          <a:prstGeom prst="straightConnector1">
            <a:avLst/>
          </a:prstGeom>
          <a:noFill/>
          <a:ln cap="flat" cmpd="sng" w="15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1" name="Google Shape;461;p3"/>
          <p:cNvSpPr txBox="1"/>
          <p:nvPr/>
        </p:nvSpPr>
        <p:spPr>
          <a:xfrm>
            <a:off x="8182990" y="3997024"/>
            <a:ext cx="4539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SFTP</a:t>
            </a:r>
            <a:endParaRPr/>
          </a:p>
        </p:txBody>
      </p:sp>
      <p:cxnSp>
        <p:nvCxnSpPr>
          <p:cNvPr id="462" name="Google Shape;462;p3"/>
          <p:cNvCxnSpPr/>
          <p:nvPr/>
        </p:nvCxnSpPr>
        <p:spPr>
          <a:xfrm rot="10800000">
            <a:off x="7978552" y="4467564"/>
            <a:ext cx="827539" cy="0"/>
          </a:xfrm>
          <a:prstGeom prst="straightConnector1">
            <a:avLst/>
          </a:prstGeom>
          <a:noFill/>
          <a:ln cap="flat" cmpd="sng" w="158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63" name="Google Shape;463;p3"/>
          <p:cNvSpPr txBox="1"/>
          <p:nvPr/>
        </p:nvSpPr>
        <p:spPr>
          <a:xfrm>
            <a:off x="8192608" y="4431752"/>
            <a:ext cx="3738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API</a:t>
            </a:r>
            <a:endParaRPr/>
          </a:p>
        </p:txBody>
      </p:sp>
      <p:sp>
        <p:nvSpPr>
          <p:cNvPr id="464" name="Google Shape;464;p3"/>
          <p:cNvSpPr txBox="1"/>
          <p:nvPr/>
        </p:nvSpPr>
        <p:spPr>
          <a:xfrm>
            <a:off x="8199637" y="1923176"/>
            <a:ext cx="3080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  <p:sp>
        <p:nvSpPr>
          <p:cNvPr id="465" name="Google Shape;465;p3"/>
          <p:cNvSpPr txBox="1"/>
          <p:nvPr/>
        </p:nvSpPr>
        <p:spPr>
          <a:xfrm>
            <a:off x="8224113" y="4214388"/>
            <a:ext cx="3080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  <p:cxnSp>
        <p:nvCxnSpPr>
          <p:cNvPr id="466" name="Google Shape;466;p3"/>
          <p:cNvCxnSpPr/>
          <p:nvPr/>
        </p:nvCxnSpPr>
        <p:spPr>
          <a:xfrm>
            <a:off x="3362545" y="3661652"/>
            <a:ext cx="855945" cy="0"/>
          </a:xfrm>
          <a:prstGeom prst="straightConnector1">
            <a:avLst/>
          </a:prstGeom>
          <a:noFill/>
          <a:ln cap="flat" cmpd="sng" w="15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7" name="Google Shape;467;p3"/>
          <p:cNvSpPr txBox="1"/>
          <p:nvPr/>
        </p:nvSpPr>
        <p:spPr>
          <a:xfrm>
            <a:off x="3595387" y="3431194"/>
            <a:ext cx="4539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SFTP</a:t>
            </a:r>
            <a:endParaRPr/>
          </a:p>
        </p:txBody>
      </p:sp>
      <p:cxnSp>
        <p:nvCxnSpPr>
          <p:cNvPr id="468" name="Google Shape;468;p3"/>
          <p:cNvCxnSpPr/>
          <p:nvPr/>
        </p:nvCxnSpPr>
        <p:spPr>
          <a:xfrm rot="10800000">
            <a:off x="3390949" y="3901734"/>
            <a:ext cx="827539" cy="0"/>
          </a:xfrm>
          <a:prstGeom prst="straightConnector1">
            <a:avLst/>
          </a:prstGeom>
          <a:noFill/>
          <a:ln cap="flat" cmpd="sng" w="158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69" name="Google Shape;469;p3"/>
          <p:cNvSpPr txBox="1"/>
          <p:nvPr/>
        </p:nvSpPr>
        <p:spPr>
          <a:xfrm>
            <a:off x="3605005" y="3865922"/>
            <a:ext cx="3738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API</a:t>
            </a:r>
            <a:endParaRPr/>
          </a:p>
        </p:txBody>
      </p:sp>
      <p:sp>
        <p:nvSpPr>
          <p:cNvPr id="470" name="Google Shape;470;p3"/>
          <p:cNvSpPr txBox="1"/>
          <p:nvPr/>
        </p:nvSpPr>
        <p:spPr>
          <a:xfrm>
            <a:off x="3636510" y="3648558"/>
            <a:ext cx="3080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  <p:sp>
        <p:nvSpPr>
          <p:cNvPr id="471" name="Google Shape;471;p3"/>
          <p:cNvSpPr/>
          <p:nvPr/>
        </p:nvSpPr>
        <p:spPr>
          <a:xfrm>
            <a:off x="3154071" y="2809746"/>
            <a:ext cx="144884" cy="1921417"/>
          </a:xfrm>
          <a:prstGeom prst="rightBracket">
            <a:avLst>
              <a:gd fmla="val 8333" name="adj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"/>
          <p:cNvSpPr/>
          <p:nvPr/>
        </p:nvSpPr>
        <p:spPr>
          <a:xfrm rot="10800000">
            <a:off x="6272840" y="1449278"/>
            <a:ext cx="68465" cy="4341911"/>
          </a:xfrm>
          <a:prstGeom prst="rightBracket">
            <a:avLst>
              <a:gd fmla="val 8333" name="adj"/>
            </a:avLst>
          </a:prstGeom>
          <a:noFill/>
          <a:ln cap="flat" cmpd="sng" w="412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3"/>
          <p:cNvCxnSpPr/>
          <p:nvPr/>
        </p:nvCxnSpPr>
        <p:spPr>
          <a:xfrm>
            <a:off x="5918273" y="3780912"/>
            <a:ext cx="371886" cy="0"/>
          </a:xfrm>
          <a:prstGeom prst="straightConnector1">
            <a:avLst/>
          </a:prstGeom>
          <a:noFill/>
          <a:ln cap="flat" cmpd="sng" w="9525">
            <a:solidFill>
              <a:srgbClr val="319FD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4" name="Google Shape;474;p3"/>
          <p:cNvSpPr/>
          <p:nvPr/>
        </p:nvSpPr>
        <p:spPr>
          <a:xfrm>
            <a:off x="4165237" y="1907381"/>
            <a:ext cx="867706" cy="774313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Online &amp; Mobile Banking</a:t>
            </a:r>
            <a:endParaRPr/>
          </a:p>
        </p:txBody>
      </p:sp>
      <p:sp>
        <p:nvSpPr>
          <p:cNvPr id="475" name="Google Shape;475;p3"/>
          <p:cNvSpPr txBox="1"/>
          <p:nvPr/>
        </p:nvSpPr>
        <p:spPr>
          <a:xfrm>
            <a:off x="3831322" y="1638860"/>
            <a:ext cx="234654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Customer Claim Input</a:t>
            </a:r>
            <a:endParaRPr/>
          </a:p>
        </p:txBody>
      </p:sp>
      <p:cxnSp>
        <p:nvCxnSpPr>
          <p:cNvPr id="476" name="Google Shape;476;p3"/>
          <p:cNvCxnSpPr/>
          <p:nvPr/>
        </p:nvCxnSpPr>
        <p:spPr>
          <a:xfrm>
            <a:off x="4457983" y="2731171"/>
            <a:ext cx="0" cy="393036"/>
          </a:xfrm>
          <a:prstGeom prst="straightConnector1">
            <a:avLst/>
          </a:prstGeom>
          <a:noFill/>
          <a:ln cap="flat" cmpd="sng" w="15875">
            <a:solidFill>
              <a:srgbClr val="7F7F7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7" name="Google Shape;477;p3"/>
          <p:cNvCxnSpPr/>
          <p:nvPr/>
        </p:nvCxnSpPr>
        <p:spPr>
          <a:xfrm>
            <a:off x="4758650" y="2731171"/>
            <a:ext cx="9741" cy="377142"/>
          </a:xfrm>
          <a:prstGeom prst="straightConnector1">
            <a:avLst/>
          </a:prstGeom>
          <a:noFill/>
          <a:ln cap="flat" cmpd="sng" w="158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78" name="Google Shape;478;p3"/>
          <p:cNvSpPr txBox="1"/>
          <p:nvPr/>
        </p:nvSpPr>
        <p:spPr>
          <a:xfrm>
            <a:off x="4730064" y="2802329"/>
            <a:ext cx="3738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API</a:t>
            </a:r>
            <a:endParaRPr/>
          </a:p>
        </p:txBody>
      </p:sp>
      <p:sp>
        <p:nvSpPr>
          <p:cNvPr id="479" name="Google Shape;479;p3"/>
          <p:cNvSpPr txBox="1"/>
          <p:nvPr/>
        </p:nvSpPr>
        <p:spPr>
          <a:xfrm>
            <a:off x="4080800" y="2802329"/>
            <a:ext cx="40588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SSO</a:t>
            </a:r>
            <a:endParaRPr/>
          </a:p>
        </p:txBody>
      </p:sp>
      <p:sp>
        <p:nvSpPr>
          <p:cNvPr id="480" name="Google Shape;480;p3"/>
          <p:cNvSpPr txBox="1"/>
          <p:nvPr/>
        </p:nvSpPr>
        <p:spPr>
          <a:xfrm>
            <a:off x="4447146" y="2803886"/>
            <a:ext cx="3080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  <p:sp>
        <p:nvSpPr>
          <p:cNvPr id="481" name="Google Shape;481;p3"/>
          <p:cNvSpPr/>
          <p:nvPr/>
        </p:nvSpPr>
        <p:spPr>
          <a:xfrm>
            <a:off x="4290612" y="4889345"/>
            <a:ext cx="1613811" cy="762221"/>
          </a:xfrm>
          <a:prstGeom prst="roundRect">
            <a:avLst>
              <a:gd fmla="val 16667" name="adj"/>
            </a:avLst>
          </a:prstGeom>
          <a:noFill/>
          <a:ln cap="flat" cmpd="sng" w="412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Bank User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/>
          </a:p>
        </p:txBody>
      </p:sp>
      <p:cxnSp>
        <p:nvCxnSpPr>
          <p:cNvPr id="482" name="Google Shape;482;p3"/>
          <p:cNvCxnSpPr/>
          <p:nvPr/>
        </p:nvCxnSpPr>
        <p:spPr>
          <a:xfrm rot="10800000">
            <a:off x="5109696" y="4475998"/>
            <a:ext cx="0" cy="342861"/>
          </a:xfrm>
          <a:prstGeom prst="straightConnector1">
            <a:avLst/>
          </a:prstGeom>
          <a:noFill/>
          <a:ln cap="flat" cmpd="sng" w="9525">
            <a:solidFill>
              <a:srgbClr val="319FD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3" name="Google Shape;483;p3"/>
          <p:cNvSpPr txBox="1"/>
          <p:nvPr/>
        </p:nvSpPr>
        <p:spPr>
          <a:xfrm>
            <a:off x="4785918" y="4534853"/>
            <a:ext cx="97013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SSO Azure AD</a:t>
            </a:r>
            <a:endParaRPr/>
          </a:p>
        </p:txBody>
      </p:sp>
      <p:sp>
        <p:nvSpPr>
          <p:cNvPr id="484" name="Google Shape;484;p3"/>
          <p:cNvSpPr txBox="1"/>
          <p:nvPr/>
        </p:nvSpPr>
        <p:spPr>
          <a:xfrm>
            <a:off x="8839753" y="4905462"/>
            <a:ext cx="1977256" cy="1667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API integrations may require VPN connectivity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Options selected by FI and/or required for implementation will be summarized and priced in an implementation SOW</a:t>
            </a:r>
            <a:endParaRPr/>
          </a:p>
        </p:txBody>
      </p:sp>
      <p:sp>
        <p:nvSpPr>
          <p:cNvPr id="485" name="Google Shape;485;p3"/>
          <p:cNvSpPr/>
          <p:nvPr/>
        </p:nvSpPr>
        <p:spPr>
          <a:xfrm>
            <a:off x="5127917" y="1907381"/>
            <a:ext cx="867706" cy="77431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Topaz Signature Pad</a:t>
            </a:r>
            <a:endParaRPr/>
          </a:p>
        </p:txBody>
      </p:sp>
      <p:cxnSp>
        <p:nvCxnSpPr>
          <p:cNvPr id="486" name="Google Shape;486;p3"/>
          <p:cNvCxnSpPr/>
          <p:nvPr/>
        </p:nvCxnSpPr>
        <p:spPr>
          <a:xfrm>
            <a:off x="5537163" y="2719897"/>
            <a:ext cx="0" cy="398926"/>
          </a:xfrm>
          <a:prstGeom prst="straightConnector1">
            <a:avLst/>
          </a:prstGeom>
          <a:noFill/>
          <a:ln cap="flat" cmpd="sng" w="158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87" name="Google Shape;487;p3"/>
          <p:cNvSpPr txBox="1"/>
          <p:nvPr/>
        </p:nvSpPr>
        <p:spPr>
          <a:xfrm>
            <a:off x="1461828" y="2679787"/>
            <a:ext cx="187568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 Banking Data</a:t>
            </a:r>
            <a:endParaRPr/>
          </a:p>
        </p:txBody>
      </p:sp>
      <p:sp>
        <p:nvSpPr>
          <p:cNvPr id="488" name="Google Shape;488;p3"/>
          <p:cNvSpPr txBox="1"/>
          <p:nvPr/>
        </p:nvSpPr>
        <p:spPr>
          <a:xfrm>
            <a:off x="5522267" y="2796884"/>
            <a:ext cx="61587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SigWeb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007" y="1781308"/>
            <a:ext cx="1181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3120" y="620099"/>
            <a:ext cx="1130300" cy="61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14" y="567909"/>
            <a:ext cx="12163285" cy="559057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"/>
          <p:cNvSpPr txBox="1"/>
          <p:nvPr>
            <p:ph type="ctrTitle"/>
          </p:nvPr>
        </p:nvSpPr>
        <p:spPr>
          <a:xfrm>
            <a:off x="45062" y="682468"/>
            <a:ext cx="9144000" cy="49960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200">
                <a:solidFill>
                  <a:schemeClr val="dk2"/>
                </a:solidFill>
              </a:rPr>
              <a:t>FINBOA Payment Dispute Integration Options</a:t>
            </a:r>
            <a:endParaRPr/>
          </a:p>
        </p:txBody>
      </p:sp>
      <p:sp>
        <p:nvSpPr>
          <p:cNvPr id="493" name="Google Shape;493;p3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3"/>
          <p:cNvSpPr txBox="1"/>
          <p:nvPr/>
        </p:nvSpPr>
        <p:spPr>
          <a:xfrm>
            <a:off x="334010" y="2406650"/>
            <a:ext cx="3597910" cy="216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5078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FINBOA </a:t>
            </a:r>
            <a:endParaRPr/>
          </a:p>
          <a:p>
            <a:pPr indent="0" lvl="0" marL="5078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Product Packages</a:t>
            </a:r>
            <a:endParaRPr/>
          </a:p>
        </p:txBody>
      </p:sp>
      <p:pic>
        <p:nvPicPr>
          <p:cNvPr id="499" name="Google Shape;49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1920" y="969849"/>
            <a:ext cx="6583680" cy="5667231"/>
          </a:xfrm>
          <a:prstGeom prst="rect">
            <a:avLst/>
          </a:prstGeom>
          <a:noFill/>
          <a:ln cap="flat" cmpd="sng" w="127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21540000" dist="68068">
              <a:srgbClr val="000000">
                <a:alpha val="78823"/>
              </a:srgbClr>
            </a:outerShdw>
          </a:effectLst>
        </p:spPr>
      </p:pic>
      <p:sp>
        <p:nvSpPr>
          <p:cNvPr id="500" name="Google Shape;500;p63"/>
          <p:cNvSpPr txBox="1"/>
          <p:nvPr/>
        </p:nvSpPr>
        <p:spPr>
          <a:xfrm>
            <a:off x="3497099" y="6647684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0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FINBOA Snapshot</a:t>
            </a:r>
            <a:endParaRPr/>
          </a:p>
        </p:txBody>
      </p:sp>
      <p:sp>
        <p:nvSpPr>
          <p:cNvPr id="135" name="Google Shape;135;p50"/>
          <p:cNvSpPr txBox="1"/>
          <p:nvPr>
            <p:ph idx="1" type="body"/>
          </p:nvPr>
        </p:nvSpPr>
        <p:spPr>
          <a:xfrm>
            <a:off x="622975" y="1639900"/>
            <a:ext cx="696023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-406238" lvl="0" marL="457018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</a:pPr>
            <a:r>
              <a:rPr lang="en-US" sz="2200"/>
              <a:t>HQ: Houston, TX</a:t>
            </a:r>
            <a:endParaRPr/>
          </a:p>
          <a:p>
            <a:pPr indent="-406238" lvl="0" marL="457018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</a:pPr>
            <a:r>
              <a:rPr lang="en-US" sz="2200"/>
              <a:t>Founded 2016 by Raj Singal</a:t>
            </a:r>
            <a:endParaRPr sz="2200"/>
          </a:p>
          <a:p>
            <a:pPr indent="-406238" lvl="0" marL="457018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</a:pPr>
            <a:r>
              <a:rPr lang="en-US" sz="2200"/>
              <a:t>Mission: Freeing people to do meaningful work</a:t>
            </a:r>
            <a:endParaRPr b="1" sz="2200"/>
          </a:p>
          <a:p>
            <a:pPr indent="-406238" lvl="0" marL="457018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</a:pPr>
            <a:r>
              <a:rPr lang="en-US" sz="2200"/>
              <a:t>Apply digitization and intelligent automation to improve compliance, efficiency and customer experience across the banking enterprise</a:t>
            </a:r>
            <a:endParaRPr/>
          </a:p>
          <a:p>
            <a:pPr indent="-406238" lvl="0" marL="457018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</a:pPr>
            <a:r>
              <a:rPr lang="en-US" sz="2200"/>
              <a:t>150+ banks and credit unions trust FINBOA</a:t>
            </a:r>
            <a:endParaRPr/>
          </a:p>
          <a:p>
            <a:pPr indent="-406238" lvl="0" marL="457018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</a:pPr>
            <a:r>
              <a:rPr lang="en-US" sz="2200"/>
              <a:t>Strong growth through partnerships</a:t>
            </a:r>
            <a:endParaRPr/>
          </a:p>
          <a:p>
            <a:pPr indent="-406238" lvl="0" marL="457018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Char char="•"/>
            </a:pPr>
            <a:r>
              <a:rPr lang="en-US" sz="2200"/>
              <a:t>Houston Fast 100 award for business growth</a:t>
            </a:r>
            <a:endParaRPr sz="2400"/>
          </a:p>
        </p:txBody>
      </p:sp>
      <p:pic>
        <p:nvPicPr>
          <p:cNvPr id="136" name="Google Shape;136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9662" y="1856358"/>
            <a:ext cx="4192337" cy="500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0"/>
          <p:cNvSpPr txBox="1"/>
          <p:nvPr/>
        </p:nvSpPr>
        <p:spPr>
          <a:xfrm>
            <a:off x="3497100" y="6444495"/>
            <a:ext cx="5197803" cy="2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3514"/>
            <a:ext cx="12192000" cy="4430432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4"/>
          <p:cNvSpPr/>
          <p:nvPr/>
        </p:nvSpPr>
        <p:spPr>
          <a:xfrm>
            <a:off x="0" y="1383514"/>
            <a:ext cx="12192000" cy="4430432"/>
          </a:xfrm>
          <a:prstGeom prst="rect">
            <a:avLst/>
          </a:prstGeom>
          <a:gradFill>
            <a:gsLst>
              <a:gs pos="0">
                <a:schemeClr val="dk2"/>
              </a:gs>
              <a:gs pos="41000">
                <a:srgbClr val="37A2DB">
                  <a:alpha val="88235"/>
                </a:srgbClr>
              </a:gs>
              <a:gs pos="81000">
                <a:srgbClr val="37A2DB">
                  <a:alpha val="13333"/>
                </a:srgbClr>
              </a:gs>
              <a:gs pos="100000">
                <a:srgbClr val="37A2DB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08" name="Google Shape;508;p64"/>
          <p:cNvSpPr txBox="1"/>
          <p:nvPr/>
        </p:nvSpPr>
        <p:spPr>
          <a:xfrm>
            <a:off x="1543050" y="2407298"/>
            <a:ext cx="4591052" cy="229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Technical   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64"/>
          <p:cNvSpPr txBox="1"/>
          <p:nvPr/>
        </p:nvSpPr>
        <p:spPr>
          <a:xfrm>
            <a:off x="11000096" y="6444495"/>
            <a:ext cx="64290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100" u="none" cap="none" strike="noStrik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10" name="Google Shape;510;p64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5"/>
          <p:cNvSpPr/>
          <p:nvPr/>
        </p:nvSpPr>
        <p:spPr>
          <a:xfrm>
            <a:off x="728027" y="1994968"/>
            <a:ext cx="5575609" cy="81994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5"/>
          <p:cNvSpPr/>
          <p:nvPr/>
        </p:nvSpPr>
        <p:spPr>
          <a:xfrm>
            <a:off x="728027" y="2988485"/>
            <a:ext cx="5575609" cy="81994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5"/>
          <p:cNvSpPr/>
          <p:nvPr/>
        </p:nvSpPr>
        <p:spPr>
          <a:xfrm>
            <a:off x="728027" y="3982000"/>
            <a:ext cx="5575609" cy="81994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5"/>
          <p:cNvSpPr/>
          <p:nvPr/>
        </p:nvSpPr>
        <p:spPr>
          <a:xfrm>
            <a:off x="728027" y="4966768"/>
            <a:ext cx="5575609" cy="81994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5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Customer Support / SLA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21" name="Google Shape;521;p65"/>
          <p:cNvSpPr txBox="1"/>
          <p:nvPr/>
        </p:nvSpPr>
        <p:spPr>
          <a:xfrm>
            <a:off x="2041880" y="2297090"/>
            <a:ext cx="21918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System unavailable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5"/>
          <p:cNvSpPr txBox="1"/>
          <p:nvPr/>
        </p:nvSpPr>
        <p:spPr>
          <a:xfrm>
            <a:off x="2041881" y="3157265"/>
            <a:ext cx="322537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Intermittent issues, and issues with workarounds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5"/>
          <p:cNvSpPr txBox="1"/>
          <p:nvPr/>
        </p:nvSpPr>
        <p:spPr>
          <a:xfrm>
            <a:off x="2041880" y="4147815"/>
            <a:ext cx="347803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Bugs that are not considered critical or high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5"/>
          <p:cNvSpPr/>
          <p:nvPr/>
        </p:nvSpPr>
        <p:spPr>
          <a:xfrm>
            <a:off x="865057" y="1937197"/>
            <a:ext cx="937250" cy="9372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5"/>
          <p:cNvSpPr txBox="1"/>
          <p:nvPr/>
        </p:nvSpPr>
        <p:spPr>
          <a:xfrm>
            <a:off x="847042" y="2160770"/>
            <a:ext cx="993286" cy="58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Priority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2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5"/>
          <p:cNvSpPr/>
          <p:nvPr/>
        </p:nvSpPr>
        <p:spPr>
          <a:xfrm>
            <a:off x="865057" y="2928839"/>
            <a:ext cx="937250" cy="9372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5"/>
          <p:cNvSpPr/>
          <p:nvPr/>
        </p:nvSpPr>
        <p:spPr>
          <a:xfrm>
            <a:off x="865057" y="3930499"/>
            <a:ext cx="937250" cy="9372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5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5"/>
          <p:cNvSpPr txBox="1"/>
          <p:nvPr/>
        </p:nvSpPr>
        <p:spPr>
          <a:xfrm>
            <a:off x="11000096" y="6444495"/>
            <a:ext cx="64290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100" u="none" cap="none" strike="noStrik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30" name="Google Shape;530;p65"/>
          <p:cNvSpPr txBox="1"/>
          <p:nvPr/>
        </p:nvSpPr>
        <p:spPr>
          <a:xfrm>
            <a:off x="2041879" y="5094632"/>
            <a:ext cx="376679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Enhancements and Technical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5"/>
          <p:cNvSpPr/>
          <p:nvPr/>
        </p:nvSpPr>
        <p:spPr>
          <a:xfrm>
            <a:off x="865057" y="4908997"/>
            <a:ext cx="937250" cy="9372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5"/>
          <p:cNvSpPr txBox="1"/>
          <p:nvPr/>
        </p:nvSpPr>
        <p:spPr>
          <a:xfrm>
            <a:off x="847042" y="3147360"/>
            <a:ext cx="993286" cy="58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Priority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2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5"/>
          <p:cNvSpPr txBox="1"/>
          <p:nvPr/>
        </p:nvSpPr>
        <p:spPr>
          <a:xfrm>
            <a:off x="847042" y="4182076"/>
            <a:ext cx="993286" cy="58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Priority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2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65"/>
          <p:cNvSpPr txBox="1"/>
          <p:nvPr/>
        </p:nvSpPr>
        <p:spPr>
          <a:xfrm>
            <a:off x="847042" y="5144602"/>
            <a:ext cx="993286" cy="58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Priority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2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65"/>
          <p:cNvSpPr/>
          <p:nvPr/>
        </p:nvSpPr>
        <p:spPr>
          <a:xfrm>
            <a:off x="6058016" y="1994968"/>
            <a:ext cx="5197803" cy="81994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65"/>
          <p:cNvSpPr/>
          <p:nvPr/>
        </p:nvSpPr>
        <p:spPr>
          <a:xfrm>
            <a:off x="6058016" y="2988485"/>
            <a:ext cx="5197803" cy="81994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65"/>
          <p:cNvSpPr/>
          <p:nvPr/>
        </p:nvSpPr>
        <p:spPr>
          <a:xfrm>
            <a:off x="6058016" y="3982000"/>
            <a:ext cx="5197803" cy="81994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5"/>
          <p:cNvSpPr/>
          <p:nvPr/>
        </p:nvSpPr>
        <p:spPr>
          <a:xfrm>
            <a:off x="6058016" y="4966768"/>
            <a:ext cx="5197803" cy="81994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5"/>
          <p:cNvSpPr txBox="1"/>
          <p:nvPr/>
        </p:nvSpPr>
        <p:spPr>
          <a:xfrm>
            <a:off x="6303634" y="2176522"/>
            <a:ext cx="975471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Respond:  </a:t>
            </a:r>
            <a:b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Resolve: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5"/>
          <p:cNvSpPr txBox="1"/>
          <p:nvPr/>
        </p:nvSpPr>
        <p:spPr>
          <a:xfrm>
            <a:off x="7446177" y="2176522"/>
            <a:ext cx="3346149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Under 30 minutes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Under 4 hours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65"/>
          <p:cNvSpPr txBox="1"/>
          <p:nvPr/>
        </p:nvSpPr>
        <p:spPr>
          <a:xfrm>
            <a:off x="6303634" y="3163111"/>
            <a:ext cx="975471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Respond:  </a:t>
            </a:r>
            <a:b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Resolve: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5"/>
          <p:cNvSpPr txBox="1"/>
          <p:nvPr/>
        </p:nvSpPr>
        <p:spPr>
          <a:xfrm>
            <a:off x="7446177" y="3163111"/>
            <a:ext cx="3346149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Under 60 minutes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24 hours (workaround)</a:t>
            </a:r>
            <a:endParaRPr b="1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43" name="Google Shape;543;p65"/>
          <p:cNvSpPr txBox="1"/>
          <p:nvPr/>
        </p:nvSpPr>
        <p:spPr>
          <a:xfrm>
            <a:off x="6303634" y="4161731"/>
            <a:ext cx="975471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Respond:  </a:t>
            </a:r>
            <a:b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Resolve: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65"/>
          <p:cNvSpPr txBox="1"/>
          <p:nvPr/>
        </p:nvSpPr>
        <p:spPr>
          <a:xfrm>
            <a:off x="7446177" y="4161731"/>
            <a:ext cx="3346149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1 Business Day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HF Release (7-14 Days)</a:t>
            </a:r>
            <a:endParaRPr b="1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45" name="Google Shape;545;p65"/>
          <p:cNvSpPr txBox="1"/>
          <p:nvPr/>
        </p:nvSpPr>
        <p:spPr>
          <a:xfrm>
            <a:off x="6303634" y="5148320"/>
            <a:ext cx="975471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Respond:  </a:t>
            </a:r>
            <a:b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16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Resolve: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65"/>
          <p:cNvSpPr txBox="1"/>
          <p:nvPr/>
        </p:nvSpPr>
        <p:spPr>
          <a:xfrm>
            <a:off x="7446177" y="5148320"/>
            <a:ext cx="3346149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3 Business Days </a:t>
            </a:r>
            <a:b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Quarterly Release</a:t>
            </a:r>
            <a:endParaRPr b="1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6"/>
          <p:cNvSpPr/>
          <p:nvPr/>
        </p:nvSpPr>
        <p:spPr>
          <a:xfrm>
            <a:off x="728028" y="2545143"/>
            <a:ext cx="4301174" cy="81994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6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Service Credits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54" name="Google Shape;554;p66"/>
          <p:cNvSpPr txBox="1"/>
          <p:nvPr/>
        </p:nvSpPr>
        <p:spPr>
          <a:xfrm>
            <a:off x="936181" y="2701692"/>
            <a:ext cx="339518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Incident Response Times between 95.0% and 98.0%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6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6"/>
          <p:cNvSpPr txBox="1"/>
          <p:nvPr/>
        </p:nvSpPr>
        <p:spPr>
          <a:xfrm>
            <a:off x="11000096" y="6444495"/>
            <a:ext cx="64290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100" u="none" cap="none" strike="noStrik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7" name="Google Shape;557;p66"/>
          <p:cNvSpPr/>
          <p:nvPr/>
        </p:nvSpPr>
        <p:spPr>
          <a:xfrm>
            <a:off x="4192468" y="2545143"/>
            <a:ext cx="1450343" cy="81994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6"/>
          <p:cNvSpPr txBox="1"/>
          <p:nvPr/>
        </p:nvSpPr>
        <p:spPr>
          <a:xfrm>
            <a:off x="4718285" y="2796014"/>
            <a:ext cx="61772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66"/>
          <p:cNvSpPr/>
          <p:nvPr/>
        </p:nvSpPr>
        <p:spPr>
          <a:xfrm>
            <a:off x="728028" y="3495638"/>
            <a:ext cx="4301174" cy="81994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66"/>
          <p:cNvSpPr txBox="1"/>
          <p:nvPr/>
        </p:nvSpPr>
        <p:spPr>
          <a:xfrm>
            <a:off x="936182" y="3652187"/>
            <a:ext cx="294948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Incident Response Times less than 95.0%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66"/>
          <p:cNvSpPr/>
          <p:nvPr/>
        </p:nvSpPr>
        <p:spPr>
          <a:xfrm>
            <a:off x="4192468" y="3495638"/>
            <a:ext cx="1450343" cy="81994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66"/>
          <p:cNvSpPr txBox="1"/>
          <p:nvPr/>
        </p:nvSpPr>
        <p:spPr>
          <a:xfrm>
            <a:off x="4613009" y="3746509"/>
            <a:ext cx="82827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7.5%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66"/>
          <p:cNvSpPr txBox="1"/>
          <p:nvPr/>
        </p:nvSpPr>
        <p:spPr>
          <a:xfrm>
            <a:off x="936181" y="1945326"/>
            <a:ext cx="21439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Incident Response Time per Calendar Month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66"/>
          <p:cNvSpPr txBox="1"/>
          <p:nvPr/>
        </p:nvSpPr>
        <p:spPr>
          <a:xfrm>
            <a:off x="4292991" y="1945325"/>
            <a:ext cx="125356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Monthly Service Credit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66"/>
          <p:cNvSpPr/>
          <p:nvPr/>
        </p:nvSpPr>
        <p:spPr>
          <a:xfrm>
            <a:off x="6033955" y="2545143"/>
            <a:ext cx="4301174" cy="54767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66"/>
          <p:cNvSpPr txBox="1"/>
          <p:nvPr/>
        </p:nvSpPr>
        <p:spPr>
          <a:xfrm>
            <a:off x="6242108" y="2701692"/>
            <a:ext cx="33951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99.5%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66"/>
          <p:cNvSpPr/>
          <p:nvPr/>
        </p:nvSpPr>
        <p:spPr>
          <a:xfrm>
            <a:off x="9498395" y="2545143"/>
            <a:ext cx="1450343" cy="54767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6"/>
          <p:cNvSpPr txBox="1"/>
          <p:nvPr/>
        </p:nvSpPr>
        <p:spPr>
          <a:xfrm>
            <a:off x="9702058" y="2697467"/>
            <a:ext cx="1043016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No Credit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66"/>
          <p:cNvSpPr txBox="1"/>
          <p:nvPr/>
        </p:nvSpPr>
        <p:spPr>
          <a:xfrm>
            <a:off x="6242108" y="1945326"/>
            <a:ext cx="21439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Uptime Availability per Calendar Month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66"/>
          <p:cNvSpPr txBox="1"/>
          <p:nvPr/>
        </p:nvSpPr>
        <p:spPr>
          <a:xfrm>
            <a:off x="9598918" y="1945325"/>
            <a:ext cx="125356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Monthly Service Credit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6"/>
          <p:cNvSpPr/>
          <p:nvPr/>
        </p:nvSpPr>
        <p:spPr>
          <a:xfrm>
            <a:off x="6033955" y="3218911"/>
            <a:ext cx="4301174" cy="54767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6"/>
          <p:cNvSpPr txBox="1"/>
          <p:nvPr/>
        </p:nvSpPr>
        <p:spPr>
          <a:xfrm>
            <a:off x="6242108" y="3375460"/>
            <a:ext cx="33951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99% to 99.5%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6"/>
          <p:cNvSpPr/>
          <p:nvPr/>
        </p:nvSpPr>
        <p:spPr>
          <a:xfrm>
            <a:off x="9498395" y="3218911"/>
            <a:ext cx="1450343" cy="54767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66"/>
          <p:cNvSpPr txBox="1"/>
          <p:nvPr/>
        </p:nvSpPr>
        <p:spPr>
          <a:xfrm>
            <a:off x="9702058" y="3371235"/>
            <a:ext cx="1043016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2.5%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66"/>
          <p:cNvSpPr/>
          <p:nvPr/>
        </p:nvSpPr>
        <p:spPr>
          <a:xfrm>
            <a:off x="6033955" y="3892680"/>
            <a:ext cx="4301174" cy="54767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66"/>
          <p:cNvSpPr txBox="1"/>
          <p:nvPr/>
        </p:nvSpPr>
        <p:spPr>
          <a:xfrm>
            <a:off x="6242108" y="4049229"/>
            <a:ext cx="33951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98% to 99%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6"/>
          <p:cNvSpPr/>
          <p:nvPr/>
        </p:nvSpPr>
        <p:spPr>
          <a:xfrm>
            <a:off x="9498395" y="3892680"/>
            <a:ext cx="1450343" cy="54767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66"/>
          <p:cNvSpPr txBox="1"/>
          <p:nvPr/>
        </p:nvSpPr>
        <p:spPr>
          <a:xfrm>
            <a:off x="9702058" y="4045004"/>
            <a:ext cx="1043016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6"/>
          <p:cNvSpPr/>
          <p:nvPr/>
        </p:nvSpPr>
        <p:spPr>
          <a:xfrm>
            <a:off x="6033955" y="4566448"/>
            <a:ext cx="4301174" cy="54767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6"/>
          <p:cNvSpPr txBox="1"/>
          <p:nvPr/>
        </p:nvSpPr>
        <p:spPr>
          <a:xfrm>
            <a:off x="6242108" y="4722997"/>
            <a:ext cx="33951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95% to 98%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6"/>
          <p:cNvSpPr/>
          <p:nvPr/>
        </p:nvSpPr>
        <p:spPr>
          <a:xfrm>
            <a:off x="9498395" y="4566448"/>
            <a:ext cx="1450343" cy="54767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66"/>
          <p:cNvSpPr txBox="1"/>
          <p:nvPr/>
        </p:nvSpPr>
        <p:spPr>
          <a:xfrm>
            <a:off x="9702058" y="4718772"/>
            <a:ext cx="1043016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7.5%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66"/>
          <p:cNvSpPr/>
          <p:nvPr/>
        </p:nvSpPr>
        <p:spPr>
          <a:xfrm>
            <a:off x="6033955" y="5240216"/>
            <a:ext cx="4301174" cy="54767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6"/>
          <p:cNvSpPr txBox="1"/>
          <p:nvPr/>
        </p:nvSpPr>
        <p:spPr>
          <a:xfrm>
            <a:off x="6242108" y="5396765"/>
            <a:ext cx="33951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less than 95.0%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66"/>
          <p:cNvSpPr/>
          <p:nvPr/>
        </p:nvSpPr>
        <p:spPr>
          <a:xfrm>
            <a:off x="9498395" y="5240216"/>
            <a:ext cx="1450343" cy="54767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66"/>
          <p:cNvSpPr txBox="1"/>
          <p:nvPr/>
        </p:nvSpPr>
        <p:spPr>
          <a:xfrm>
            <a:off x="9702058" y="5392540"/>
            <a:ext cx="1043016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10%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7"/>
          <p:cNvSpPr/>
          <p:nvPr/>
        </p:nvSpPr>
        <p:spPr>
          <a:xfrm>
            <a:off x="2238034" y="2766484"/>
            <a:ext cx="7784432" cy="819941"/>
          </a:xfrm>
          <a:prstGeom prst="roundRect">
            <a:avLst>
              <a:gd fmla="val 7292" name="adj"/>
            </a:avLst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67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Scheduled Maintenance Window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94" name="Google Shape;594;p67"/>
          <p:cNvSpPr txBox="1"/>
          <p:nvPr/>
        </p:nvSpPr>
        <p:spPr>
          <a:xfrm>
            <a:off x="2570306" y="2971668"/>
            <a:ext cx="699131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11 PM CT Saturday - 11 PM CT Sunday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67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67"/>
          <p:cNvSpPr txBox="1"/>
          <p:nvPr/>
        </p:nvSpPr>
        <p:spPr>
          <a:xfrm>
            <a:off x="11000096" y="6444495"/>
            <a:ext cx="64290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100" u="none" cap="none" strike="noStrik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97" name="Google Shape;597;p67"/>
          <p:cNvSpPr/>
          <p:nvPr/>
        </p:nvSpPr>
        <p:spPr>
          <a:xfrm>
            <a:off x="2238035" y="3716979"/>
            <a:ext cx="7784431" cy="819941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67"/>
          <p:cNvSpPr txBox="1"/>
          <p:nvPr/>
        </p:nvSpPr>
        <p:spPr>
          <a:xfrm>
            <a:off x="2411289" y="3942283"/>
            <a:ext cx="737088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Typically, no downtime due to server redundancy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8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BCP / DR / HA</a:t>
            </a:r>
            <a:endParaRPr sz="3600"/>
          </a:p>
        </p:txBody>
      </p:sp>
      <p:sp>
        <p:nvSpPr>
          <p:cNvPr id="605" name="Google Shape;605;p68"/>
          <p:cNvSpPr txBox="1"/>
          <p:nvPr>
            <p:ph idx="1" type="body"/>
          </p:nvPr>
        </p:nvSpPr>
        <p:spPr>
          <a:xfrm>
            <a:off x="644196" y="1810015"/>
            <a:ext cx="6064428" cy="2270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Azure Data Centers in the US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Primary Site: South Central US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Secondary Site: East - Virginia US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Annual DR Testing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606" name="Google Shape;606;p68"/>
          <p:cNvSpPr txBox="1"/>
          <p:nvPr/>
        </p:nvSpPr>
        <p:spPr>
          <a:xfrm>
            <a:off x="11000096" y="6444495"/>
            <a:ext cx="64290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descr="A person using a computer&#10;&#10;Description automatically generated" id="607" name="Google Shape;60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9662" y="1856358"/>
            <a:ext cx="4192338" cy="5001642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68"/>
          <p:cNvSpPr/>
          <p:nvPr/>
        </p:nvSpPr>
        <p:spPr>
          <a:xfrm>
            <a:off x="707196" y="4132139"/>
            <a:ext cx="5862046" cy="1804486"/>
          </a:xfrm>
          <a:prstGeom prst="roundRect">
            <a:avLst>
              <a:gd fmla="val 7292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68"/>
          <p:cNvSpPr txBox="1"/>
          <p:nvPr/>
        </p:nvSpPr>
        <p:spPr>
          <a:xfrm>
            <a:off x="954544" y="4335158"/>
            <a:ext cx="5093328" cy="17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Metrics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DR recovery time 2 - 4 hours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RPO - 2 hours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RTO - 24 hours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10" name="Google Shape;610;p68"/>
          <p:cNvSpPr txBox="1"/>
          <p:nvPr/>
        </p:nvSpPr>
        <p:spPr>
          <a:xfrm>
            <a:off x="3497099" y="6568669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9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SOC TYPE II Compliance</a:t>
            </a:r>
            <a:endParaRPr sz="3600"/>
          </a:p>
        </p:txBody>
      </p:sp>
      <p:sp>
        <p:nvSpPr>
          <p:cNvPr id="617" name="Google Shape;617;p69"/>
          <p:cNvSpPr txBox="1"/>
          <p:nvPr>
            <p:ph idx="1" type="body"/>
          </p:nvPr>
        </p:nvSpPr>
        <p:spPr>
          <a:xfrm>
            <a:off x="644195" y="1810015"/>
            <a:ext cx="6538657" cy="2270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Final Report Delivered in Feb 2022.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Evaluation Period: Jan - Dec 2021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160"/>
              </a:spcBef>
              <a:spcAft>
                <a:spcPts val="60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Quarterly Penetration Testing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(External and Internal)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8" name="Google Shape;618;p69"/>
          <p:cNvSpPr txBox="1"/>
          <p:nvPr/>
        </p:nvSpPr>
        <p:spPr>
          <a:xfrm>
            <a:off x="11000096" y="6444495"/>
            <a:ext cx="64290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19" name="Google Shape;619;p69"/>
          <p:cNvSpPr txBox="1"/>
          <p:nvPr/>
        </p:nvSpPr>
        <p:spPr>
          <a:xfrm>
            <a:off x="3497099" y="6546087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hand holding a tablet&#10;&#10;Description automatically generated with low confidence" id="620" name="Google Shape;620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9662" y="1856358"/>
            <a:ext cx="4192337" cy="500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0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PCI DSS Certification</a:t>
            </a:r>
            <a:endParaRPr sz="3600"/>
          </a:p>
        </p:txBody>
      </p:sp>
      <p:sp>
        <p:nvSpPr>
          <p:cNvPr id="627" name="Google Shape;627;p70"/>
          <p:cNvSpPr txBox="1"/>
          <p:nvPr>
            <p:ph idx="1" type="body"/>
          </p:nvPr>
        </p:nvSpPr>
        <p:spPr>
          <a:xfrm>
            <a:off x="644195" y="1810015"/>
            <a:ext cx="6538657" cy="2270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Certified 2019-2022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2022 - 2023 Certification in Process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Scope is IaaS hosted on Azure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Quarterly Penetration Testing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(External and Internal)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160"/>
              </a:spcBef>
              <a:spcAft>
                <a:spcPts val="60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Annual Application Testing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8" name="Google Shape;628;p70"/>
          <p:cNvSpPr txBox="1"/>
          <p:nvPr/>
        </p:nvSpPr>
        <p:spPr>
          <a:xfrm>
            <a:off x="11000096" y="6444495"/>
            <a:ext cx="64290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29" name="Google Shape;629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9662" y="1856359"/>
            <a:ext cx="4192338" cy="5001642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70"/>
          <p:cNvSpPr txBox="1"/>
          <p:nvPr/>
        </p:nvSpPr>
        <p:spPr>
          <a:xfrm>
            <a:off x="3423711" y="6579963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1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FINBOA Makes It Easy</a:t>
            </a:r>
            <a:endParaRPr/>
          </a:p>
        </p:txBody>
      </p:sp>
      <p:sp>
        <p:nvSpPr>
          <p:cNvPr id="144" name="Google Shape;144;p51"/>
          <p:cNvSpPr/>
          <p:nvPr/>
        </p:nvSpPr>
        <p:spPr>
          <a:xfrm>
            <a:off x="733287" y="2590801"/>
            <a:ext cx="2442411" cy="2358188"/>
          </a:xfrm>
          <a:prstGeom prst="roundRect">
            <a:avLst>
              <a:gd fmla="val 7292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1"/>
          <p:cNvSpPr txBox="1"/>
          <p:nvPr/>
        </p:nvSpPr>
        <p:spPr>
          <a:xfrm>
            <a:off x="876661" y="3216442"/>
            <a:ext cx="215566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E1C34"/>
                </a:solidFill>
                <a:latin typeface="Nunito Sans"/>
                <a:ea typeface="Nunito Sans"/>
                <a:cs typeface="Nunito Sans"/>
                <a:sym typeface="Nunito Sans"/>
              </a:rPr>
              <a:t>Assess your current operational challenges, demonstrate solutions and share the benefits you can expect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1"/>
          <p:cNvSpPr/>
          <p:nvPr/>
        </p:nvSpPr>
        <p:spPr>
          <a:xfrm>
            <a:off x="1550792" y="2187102"/>
            <a:ext cx="807399" cy="80739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1"/>
          <p:cNvSpPr/>
          <p:nvPr/>
        </p:nvSpPr>
        <p:spPr>
          <a:xfrm>
            <a:off x="3464669" y="2590801"/>
            <a:ext cx="2442411" cy="2358188"/>
          </a:xfrm>
          <a:prstGeom prst="roundRect">
            <a:avLst>
              <a:gd fmla="val 7292" name="adj"/>
            </a:avLst>
          </a:prstGeom>
          <a:noFill/>
          <a:ln cap="flat" cmpd="sng" w="38100">
            <a:solidFill>
              <a:srgbClr val="37A2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1"/>
          <p:cNvSpPr/>
          <p:nvPr/>
        </p:nvSpPr>
        <p:spPr>
          <a:xfrm>
            <a:off x="6196051" y="2590801"/>
            <a:ext cx="2442411" cy="2358188"/>
          </a:xfrm>
          <a:prstGeom prst="roundRect">
            <a:avLst>
              <a:gd fmla="val 7292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1"/>
          <p:cNvSpPr/>
          <p:nvPr/>
        </p:nvSpPr>
        <p:spPr>
          <a:xfrm>
            <a:off x="8927433" y="2590801"/>
            <a:ext cx="2442411" cy="2358188"/>
          </a:xfrm>
          <a:prstGeom prst="roundRect">
            <a:avLst>
              <a:gd fmla="val 7292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1"/>
          <p:cNvSpPr/>
          <p:nvPr/>
        </p:nvSpPr>
        <p:spPr>
          <a:xfrm>
            <a:off x="4306024" y="2187102"/>
            <a:ext cx="807399" cy="80739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1"/>
          <p:cNvSpPr/>
          <p:nvPr/>
        </p:nvSpPr>
        <p:spPr>
          <a:xfrm>
            <a:off x="6989066" y="2187102"/>
            <a:ext cx="807399" cy="80739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1"/>
          <p:cNvSpPr/>
          <p:nvPr/>
        </p:nvSpPr>
        <p:spPr>
          <a:xfrm>
            <a:off x="9732266" y="2187102"/>
            <a:ext cx="807399" cy="80739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1"/>
          <p:cNvSpPr txBox="1"/>
          <p:nvPr/>
        </p:nvSpPr>
        <p:spPr>
          <a:xfrm>
            <a:off x="3607829" y="3216442"/>
            <a:ext cx="2095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E1C34"/>
                </a:solidFill>
                <a:latin typeface="Nunito Sans"/>
                <a:ea typeface="Nunito Sans"/>
                <a:cs typeface="Nunito Sans"/>
                <a:sym typeface="Nunito Sans"/>
              </a:rPr>
              <a:t>Engage with your leadership, IT, risk, ops and support your due diligence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1"/>
          <p:cNvSpPr txBox="1"/>
          <p:nvPr/>
        </p:nvSpPr>
        <p:spPr>
          <a:xfrm>
            <a:off x="6483558" y="3216442"/>
            <a:ext cx="181841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E1C34"/>
                </a:solidFill>
                <a:latin typeface="Nunito Sans"/>
                <a:ea typeface="Nunito Sans"/>
                <a:cs typeface="Nunito Sans"/>
                <a:sym typeface="Nunito Sans"/>
              </a:rPr>
              <a:t>Review what to expect during the implementation and what we need from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1"/>
          <p:cNvSpPr txBox="1"/>
          <p:nvPr/>
        </p:nvSpPr>
        <p:spPr>
          <a:xfrm>
            <a:off x="9119116" y="3216442"/>
            <a:ext cx="2058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E1C34"/>
                </a:solidFill>
                <a:latin typeface="Nunito Sans"/>
                <a:ea typeface="Nunito Sans"/>
                <a:cs typeface="Nunito Sans"/>
                <a:sym typeface="Nunito Sans"/>
              </a:rPr>
              <a:t>Configure the solution, activate the service, assess next areas for improvement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1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52"/>
          <p:cNvPicPr preferRelativeResize="0"/>
          <p:nvPr/>
        </p:nvPicPr>
        <p:blipFill rotWithShape="1">
          <a:blip r:embed="rId3">
            <a:alphaModFix/>
          </a:blip>
          <a:srcRect b="0" l="-5" r="0" t="0"/>
          <a:stretch/>
        </p:blipFill>
        <p:spPr>
          <a:xfrm>
            <a:off x="-549" y="1752600"/>
            <a:ext cx="12192000" cy="398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2"/>
          <p:cNvSpPr/>
          <p:nvPr/>
        </p:nvSpPr>
        <p:spPr>
          <a:xfrm>
            <a:off x="0" y="1752600"/>
            <a:ext cx="12192000" cy="3983514"/>
          </a:xfrm>
          <a:prstGeom prst="rect">
            <a:avLst/>
          </a:prstGeom>
          <a:solidFill>
            <a:schemeClr val="dk2">
              <a:alpha val="79215"/>
            </a:schemeClr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4" name="Google Shape;164;p52"/>
          <p:cNvSpPr/>
          <p:nvPr/>
        </p:nvSpPr>
        <p:spPr>
          <a:xfrm>
            <a:off x="1034581" y="2025374"/>
            <a:ext cx="10121737" cy="3046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“</a:t>
            </a:r>
            <a:r>
              <a:rPr b="1" i="0" lang="en-US" sz="28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Banks need to act now to develop an aggressive tactical roadmap that outlines the plan for digitization and automation. Banks that lack a clear long-term automation plan—one that will result in a fully digital operation a decade from now—will struggle to meet customer expectations.”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65" name="Google Shape;165;p52"/>
          <p:cNvSpPr txBox="1"/>
          <p:nvPr/>
        </p:nvSpPr>
        <p:spPr>
          <a:xfrm>
            <a:off x="4712700" y="4871933"/>
            <a:ext cx="27655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McKinsey &amp; Company</a:t>
            </a:r>
            <a:endParaRPr/>
          </a:p>
        </p:txBody>
      </p:sp>
      <p:sp>
        <p:nvSpPr>
          <p:cNvPr id="166" name="Google Shape;166;p52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Digital Operation Imperative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3"/>
          <p:cNvSpPr/>
          <p:nvPr/>
        </p:nvSpPr>
        <p:spPr>
          <a:xfrm rot="10800000">
            <a:off x="6096000" y="3902045"/>
            <a:ext cx="4441216" cy="2005151"/>
          </a:xfrm>
          <a:prstGeom prst="snipRoundRect">
            <a:avLst>
              <a:gd fmla="val 10263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3"/>
          <p:cNvSpPr/>
          <p:nvPr/>
        </p:nvSpPr>
        <p:spPr>
          <a:xfrm flipH="1">
            <a:off x="6096000" y="1896893"/>
            <a:ext cx="4441216" cy="2005151"/>
          </a:xfrm>
          <a:prstGeom prst="snipRoundRect">
            <a:avLst>
              <a:gd fmla="val 10263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3"/>
          <p:cNvSpPr/>
          <p:nvPr/>
        </p:nvSpPr>
        <p:spPr>
          <a:xfrm>
            <a:off x="1654784" y="1896894"/>
            <a:ext cx="4441216" cy="2005151"/>
          </a:xfrm>
          <a:prstGeom prst="snipRoundRect">
            <a:avLst>
              <a:gd fmla="val 10263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3"/>
          <p:cNvSpPr/>
          <p:nvPr/>
        </p:nvSpPr>
        <p:spPr>
          <a:xfrm flipH="1" rot="10800000">
            <a:off x="1654784" y="3897854"/>
            <a:ext cx="4470767" cy="2005151"/>
          </a:xfrm>
          <a:prstGeom prst="snipRoundRect">
            <a:avLst>
              <a:gd fmla="val 10263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3"/>
          <p:cNvSpPr/>
          <p:nvPr/>
        </p:nvSpPr>
        <p:spPr>
          <a:xfrm>
            <a:off x="2433084" y="3014226"/>
            <a:ext cx="7325833" cy="1775638"/>
          </a:xfrm>
          <a:prstGeom prst="roundRect">
            <a:avLst>
              <a:gd fmla="val 58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3"/>
          <p:cNvSpPr txBox="1"/>
          <p:nvPr>
            <p:ph type="title"/>
          </p:nvPr>
        </p:nvSpPr>
        <p:spPr>
          <a:xfrm>
            <a:off x="608101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FINBOA Digital Operations SaaS Solutions </a:t>
            </a:r>
            <a:endParaRPr/>
          </a:p>
        </p:txBody>
      </p:sp>
      <p:sp>
        <p:nvSpPr>
          <p:cNvPr id="178" name="Google Shape;178;p53"/>
          <p:cNvSpPr txBox="1"/>
          <p:nvPr/>
        </p:nvSpPr>
        <p:spPr>
          <a:xfrm>
            <a:off x="3497100" y="6444495"/>
            <a:ext cx="5197803" cy="2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3"/>
          <p:cNvSpPr/>
          <p:nvPr/>
        </p:nvSpPr>
        <p:spPr>
          <a:xfrm>
            <a:off x="2631881" y="3149011"/>
            <a:ext cx="1299372" cy="1505027"/>
          </a:xfrm>
          <a:prstGeom prst="roundRect">
            <a:avLst>
              <a:gd fmla="val 371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Payment Dispute Compliance</a:t>
            </a:r>
            <a:endParaRPr b="1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3"/>
          <p:cNvSpPr/>
          <p:nvPr/>
        </p:nvSpPr>
        <p:spPr>
          <a:xfrm>
            <a:off x="4033777" y="3149011"/>
            <a:ext cx="1299372" cy="1505027"/>
          </a:xfrm>
          <a:prstGeom prst="roundRect">
            <a:avLst>
              <a:gd fmla="val 371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Exception Management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3"/>
          <p:cNvSpPr/>
          <p:nvPr/>
        </p:nvSpPr>
        <p:spPr>
          <a:xfrm>
            <a:off x="5471143" y="3142778"/>
            <a:ext cx="1299372" cy="1505027"/>
          </a:xfrm>
          <a:prstGeom prst="roundRect">
            <a:avLst>
              <a:gd fmla="val 6172" name="adj"/>
            </a:avLst>
          </a:prstGeom>
          <a:solidFill>
            <a:srgbClr val="F2F2F2"/>
          </a:solidFill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Treasury Onboarding and Annual Review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3"/>
          <p:cNvSpPr/>
          <p:nvPr/>
        </p:nvSpPr>
        <p:spPr>
          <a:xfrm>
            <a:off x="6837569" y="3149011"/>
            <a:ext cx="1299372" cy="1505027"/>
          </a:xfrm>
          <a:prstGeom prst="roundRect">
            <a:avLst>
              <a:gd fmla="val 371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Wires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3"/>
          <p:cNvSpPr/>
          <p:nvPr/>
        </p:nvSpPr>
        <p:spPr>
          <a:xfrm>
            <a:off x="8239467" y="3149011"/>
            <a:ext cx="1299372" cy="1505027"/>
          </a:xfrm>
          <a:prstGeom prst="roundRect">
            <a:avLst>
              <a:gd fmla="val 371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Loan Onboarding and Risk Analysis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3"/>
          <p:cNvSpPr/>
          <p:nvPr/>
        </p:nvSpPr>
        <p:spPr>
          <a:xfrm>
            <a:off x="2915122" y="2287775"/>
            <a:ext cx="2803792" cy="447232"/>
          </a:xfrm>
          <a:prstGeom prst="roundRect">
            <a:avLst>
              <a:gd fmla="val 371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Digitization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3"/>
          <p:cNvSpPr/>
          <p:nvPr/>
        </p:nvSpPr>
        <p:spPr>
          <a:xfrm>
            <a:off x="6379241" y="2287775"/>
            <a:ext cx="2803792" cy="447232"/>
          </a:xfrm>
          <a:prstGeom prst="roundRect">
            <a:avLst>
              <a:gd fmla="val 371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Analytics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3"/>
          <p:cNvSpPr/>
          <p:nvPr/>
        </p:nvSpPr>
        <p:spPr>
          <a:xfrm>
            <a:off x="2898657" y="5063810"/>
            <a:ext cx="2803792" cy="447232"/>
          </a:xfrm>
          <a:prstGeom prst="roundRect">
            <a:avLst>
              <a:gd fmla="val 371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Automation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3"/>
          <p:cNvSpPr/>
          <p:nvPr/>
        </p:nvSpPr>
        <p:spPr>
          <a:xfrm>
            <a:off x="6465300" y="5063810"/>
            <a:ext cx="2803792" cy="447232"/>
          </a:xfrm>
          <a:prstGeom prst="roundRect">
            <a:avLst>
              <a:gd fmla="val 371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3"/>
          <p:cNvSpPr/>
          <p:nvPr/>
        </p:nvSpPr>
        <p:spPr>
          <a:xfrm>
            <a:off x="2643733" y="3142778"/>
            <a:ext cx="1299372" cy="1505027"/>
          </a:xfrm>
          <a:prstGeom prst="roundRect">
            <a:avLst>
              <a:gd fmla="val 6172" name="adj"/>
            </a:avLst>
          </a:prstGeom>
          <a:solidFill>
            <a:srgbClr val="F2F2F2"/>
          </a:solidFill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Payment Dispute Compliance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3"/>
          <p:cNvSpPr/>
          <p:nvPr/>
        </p:nvSpPr>
        <p:spPr>
          <a:xfrm>
            <a:off x="4049175" y="3142775"/>
            <a:ext cx="1342500" cy="1505100"/>
          </a:xfrm>
          <a:prstGeom prst="roundRect">
            <a:avLst>
              <a:gd fmla="val 6172" name="adj"/>
            </a:avLst>
          </a:prstGeom>
          <a:solidFill>
            <a:srgbClr val="F2F2F2"/>
          </a:solidFill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Exception Manageme</a:t>
            </a:r>
            <a:r>
              <a:rPr b="1" lang="en-US">
                <a:solidFill>
                  <a:schemeClr val="dk1"/>
                </a:solidFill>
              </a:rPr>
              <a:t>n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3"/>
          <p:cNvSpPr/>
          <p:nvPr/>
        </p:nvSpPr>
        <p:spPr>
          <a:xfrm>
            <a:off x="6876595" y="3142778"/>
            <a:ext cx="1299372" cy="1505027"/>
          </a:xfrm>
          <a:prstGeom prst="roundRect">
            <a:avLst>
              <a:gd fmla="val 6172" name="adj"/>
            </a:avLst>
          </a:prstGeom>
          <a:solidFill>
            <a:srgbClr val="F2F2F2"/>
          </a:solidFill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3"/>
          <p:cNvSpPr/>
          <p:nvPr/>
        </p:nvSpPr>
        <p:spPr>
          <a:xfrm>
            <a:off x="8282048" y="3142778"/>
            <a:ext cx="1299372" cy="1505027"/>
          </a:xfrm>
          <a:prstGeom prst="roundRect">
            <a:avLst>
              <a:gd fmla="val 6172" name="adj"/>
            </a:avLst>
          </a:prstGeom>
          <a:solidFill>
            <a:srgbClr val="F2F2F2"/>
          </a:solidFill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Loan Onboarding and Risk Analysis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4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Why It Matters: </a:t>
            </a:r>
            <a:r>
              <a:rPr b="1" lang="en-US" sz="3600">
                <a:solidFill>
                  <a:schemeClr val="accent1"/>
                </a:solidFill>
              </a:rPr>
              <a:t>Ind</a:t>
            </a:r>
            <a:r>
              <a:rPr b="1" lang="en-US" sz="3600">
                <a:solidFill>
                  <a:srgbClr val="37A2DB"/>
                </a:solidFill>
              </a:rPr>
              <a:t>us</a:t>
            </a:r>
            <a:r>
              <a:rPr b="1" lang="en-US" sz="3600">
                <a:solidFill>
                  <a:schemeClr val="accent1"/>
                </a:solidFill>
              </a:rPr>
              <a:t>try Point of Inflection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8" name="Google Shape;198;p54"/>
          <p:cNvSpPr/>
          <p:nvPr/>
        </p:nvSpPr>
        <p:spPr>
          <a:xfrm>
            <a:off x="6090544" y="2273968"/>
            <a:ext cx="4485214" cy="3368843"/>
          </a:xfrm>
          <a:prstGeom prst="roundRect">
            <a:avLst>
              <a:gd fmla="val 3462" name="adj"/>
            </a:avLst>
          </a:prstGeom>
          <a:solidFill>
            <a:srgbClr val="1D38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4"/>
          <p:cNvSpPr/>
          <p:nvPr/>
        </p:nvSpPr>
        <p:spPr>
          <a:xfrm>
            <a:off x="6090544" y="2273968"/>
            <a:ext cx="4485214" cy="696299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Payment Growth Drivers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4"/>
          <p:cNvSpPr txBox="1"/>
          <p:nvPr/>
        </p:nvSpPr>
        <p:spPr>
          <a:xfrm>
            <a:off x="6510367" y="3183453"/>
            <a:ext cx="36456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eCommerce / BNPL</a:t>
            </a:r>
            <a:endParaRPr b="0" i="0" sz="14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Mobile Wallets</a:t>
            </a:r>
            <a:endParaRPr b="0" i="0" sz="14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Embedded Payments</a:t>
            </a:r>
            <a:endParaRPr b="0" i="0" sz="14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P2P / Zelle / Chuck</a:t>
            </a:r>
            <a:endParaRPr b="0" i="0" sz="2000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Real-time</a:t>
            </a:r>
            <a:endParaRPr b="0" i="0" sz="14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01" name="Google Shape;201;p54"/>
          <p:cNvSpPr/>
          <p:nvPr/>
        </p:nvSpPr>
        <p:spPr>
          <a:xfrm>
            <a:off x="1145565" y="2271173"/>
            <a:ext cx="4485214" cy="984885"/>
          </a:xfrm>
          <a:prstGeom prst="roundRect">
            <a:avLst>
              <a:gd fmla="val 7292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4"/>
          <p:cNvSpPr/>
          <p:nvPr/>
        </p:nvSpPr>
        <p:spPr>
          <a:xfrm>
            <a:off x="1145565" y="3464550"/>
            <a:ext cx="4485214" cy="984885"/>
          </a:xfrm>
          <a:prstGeom prst="roundRect">
            <a:avLst>
              <a:gd fmla="val 7292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4"/>
          <p:cNvSpPr/>
          <p:nvPr/>
        </p:nvSpPr>
        <p:spPr>
          <a:xfrm>
            <a:off x="1145565" y="4657926"/>
            <a:ext cx="4485214" cy="984885"/>
          </a:xfrm>
          <a:prstGeom prst="roundRect">
            <a:avLst>
              <a:gd fmla="val 7292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4"/>
          <p:cNvSpPr txBox="1"/>
          <p:nvPr/>
        </p:nvSpPr>
        <p:spPr>
          <a:xfrm>
            <a:off x="2669003" y="2418348"/>
            <a:ext cx="263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D3868"/>
                </a:solidFill>
                <a:latin typeface="Nunito Sans"/>
                <a:ea typeface="Nunito Sans"/>
                <a:cs typeface="Nunito Sans"/>
                <a:sym typeface="Nunito Sans"/>
              </a:rPr>
              <a:t>Digital Payment Use</a:t>
            </a:r>
            <a:endParaRPr b="1" i="0" sz="1600" u="none" cap="none" strike="noStrike">
              <a:solidFill>
                <a:srgbClr val="1D3868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Americans Making Online, In-App and P2P payments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4"/>
          <p:cNvSpPr txBox="1"/>
          <p:nvPr/>
        </p:nvSpPr>
        <p:spPr>
          <a:xfrm>
            <a:off x="2669003" y="3609473"/>
            <a:ext cx="3050451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D3868"/>
                </a:solidFill>
                <a:latin typeface="Nunito Sans"/>
                <a:ea typeface="Nunito Sans"/>
                <a:cs typeface="Nunito Sans"/>
                <a:sym typeface="Nunito Sans"/>
              </a:rPr>
              <a:t>Fraud is Rising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Organizations Impacted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by Payment Fraud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E1C3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6" name="Google Shape;206;p54"/>
          <p:cNvSpPr txBox="1"/>
          <p:nvPr/>
        </p:nvSpPr>
        <p:spPr>
          <a:xfrm>
            <a:off x="2669003" y="4812630"/>
            <a:ext cx="263291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D3868"/>
                </a:solidFill>
                <a:latin typeface="Nunito Sans"/>
                <a:ea typeface="Nunito Sans"/>
                <a:cs typeface="Nunito Sans"/>
                <a:sym typeface="Nunito Sans"/>
              </a:rPr>
              <a:t>Preferences are Shifting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Debit Cards Preferred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Among 18-24 Year Olds</a:t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7" name="Google Shape;207;p54"/>
          <p:cNvSpPr/>
          <p:nvPr/>
        </p:nvSpPr>
        <p:spPr>
          <a:xfrm>
            <a:off x="1310159" y="2201780"/>
            <a:ext cx="1125792" cy="112579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4"/>
          <p:cNvSpPr txBox="1"/>
          <p:nvPr/>
        </p:nvSpPr>
        <p:spPr>
          <a:xfrm>
            <a:off x="1288521" y="2571832"/>
            <a:ext cx="119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82%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310159" y="3392906"/>
            <a:ext cx="1125792" cy="112579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1310159" y="4596064"/>
            <a:ext cx="1125792" cy="112579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4"/>
          <p:cNvSpPr txBox="1"/>
          <p:nvPr/>
        </p:nvSpPr>
        <p:spPr>
          <a:xfrm>
            <a:off x="1314613" y="3774989"/>
            <a:ext cx="119313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74%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4"/>
          <p:cNvSpPr txBox="1"/>
          <p:nvPr/>
        </p:nvSpPr>
        <p:spPr>
          <a:xfrm>
            <a:off x="1314613" y="4966117"/>
            <a:ext cx="119313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51%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4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4"/>
          <p:cNvSpPr txBox="1"/>
          <p:nvPr/>
        </p:nvSpPr>
        <p:spPr>
          <a:xfrm>
            <a:off x="11000096" y="6444495"/>
            <a:ext cx="64290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385"/>
              </a:buClr>
              <a:buSzPts val="28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100" u="none" cap="none" strike="noStrik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5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Manual Processes are Not Sustainable</a:t>
            </a:r>
            <a:endParaRPr/>
          </a:p>
        </p:txBody>
      </p:sp>
      <p:sp>
        <p:nvSpPr>
          <p:cNvPr id="221" name="Google Shape;221;p55"/>
          <p:cNvSpPr txBox="1"/>
          <p:nvPr/>
        </p:nvSpPr>
        <p:spPr>
          <a:xfrm>
            <a:off x="622976" y="1924983"/>
            <a:ext cx="4919868" cy="216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507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What are the challenges  resolving payment disputes in your organization?</a:t>
            </a:r>
            <a:endParaRPr b="1" i="0" sz="14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22" name="Google Shape;222;p55"/>
          <p:cNvSpPr/>
          <p:nvPr/>
        </p:nvSpPr>
        <p:spPr>
          <a:xfrm>
            <a:off x="5926079" y="1899018"/>
            <a:ext cx="5358544" cy="603029"/>
          </a:xfrm>
          <a:prstGeom prst="roundRect">
            <a:avLst>
              <a:gd fmla="val 17538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5"/>
          <p:cNvSpPr txBox="1"/>
          <p:nvPr/>
        </p:nvSpPr>
        <p:spPr>
          <a:xfrm>
            <a:off x="6501978" y="2077421"/>
            <a:ext cx="47999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Negative customer and staff experience</a:t>
            </a:r>
            <a:endParaRPr b="0" i="0" sz="18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24" name="Google Shape;224;p55"/>
          <p:cNvSpPr/>
          <p:nvPr/>
        </p:nvSpPr>
        <p:spPr>
          <a:xfrm>
            <a:off x="5926079" y="2644976"/>
            <a:ext cx="5358544" cy="603029"/>
          </a:xfrm>
          <a:prstGeom prst="roundRect">
            <a:avLst>
              <a:gd fmla="val 17538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5"/>
          <p:cNvSpPr txBox="1"/>
          <p:nvPr/>
        </p:nvSpPr>
        <p:spPr>
          <a:xfrm>
            <a:off x="6501978" y="2823379"/>
            <a:ext cx="47999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Missing deadlines and making mistakes</a:t>
            </a:r>
            <a:endParaRPr b="0" i="0" sz="18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26" name="Google Shape;226;p55"/>
          <p:cNvSpPr/>
          <p:nvPr/>
        </p:nvSpPr>
        <p:spPr>
          <a:xfrm>
            <a:off x="5926079" y="3414997"/>
            <a:ext cx="5358544" cy="603029"/>
          </a:xfrm>
          <a:prstGeom prst="roundRect">
            <a:avLst>
              <a:gd fmla="val 15488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5"/>
          <p:cNvSpPr txBox="1"/>
          <p:nvPr/>
        </p:nvSpPr>
        <p:spPr>
          <a:xfrm>
            <a:off x="6501978" y="3593400"/>
            <a:ext cx="47999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Continuously training and retraining staff</a:t>
            </a:r>
            <a:endParaRPr b="0" i="0" sz="18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28" name="Google Shape;228;p55"/>
          <p:cNvSpPr/>
          <p:nvPr/>
        </p:nvSpPr>
        <p:spPr>
          <a:xfrm>
            <a:off x="5926079" y="4185018"/>
            <a:ext cx="5358544" cy="603029"/>
          </a:xfrm>
          <a:prstGeom prst="roundRect">
            <a:avLst>
              <a:gd fmla="val 13439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5"/>
          <p:cNvSpPr txBox="1"/>
          <p:nvPr/>
        </p:nvSpPr>
        <p:spPr>
          <a:xfrm>
            <a:off x="6501978" y="4363421"/>
            <a:ext cx="47999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Increasing write-offs and losses</a:t>
            </a:r>
            <a:endParaRPr b="0" i="0" sz="18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30" name="Google Shape;230;p55"/>
          <p:cNvSpPr/>
          <p:nvPr/>
        </p:nvSpPr>
        <p:spPr>
          <a:xfrm>
            <a:off x="5926079" y="4930976"/>
            <a:ext cx="5358544" cy="603029"/>
          </a:xfrm>
          <a:prstGeom prst="roundRect">
            <a:avLst>
              <a:gd fmla="val 15488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5"/>
          <p:cNvSpPr txBox="1"/>
          <p:nvPr/>
        </p:nvSpPr>
        <p:spPr>
          <a:xfrm>
            <a:off x="6501978" y="5109379"/>
            <a:ext cx="47999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Fearing and failing compliance audits</a:t>
            </a:r>
            <a:endParaRPr b="0" i="0" sz="18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descr="Rating 1 Star with solid fill" id="232" name="Google Shape;23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1186" y="1986836"/>
            <a:ext cx="427389" cy="427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pwatch 75% with solid fill" id="233" name="Google Shape;23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026" y="2775186"/>
            <a:ext cx="351710" cy="351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ssroom with solid fill" id="234" name="Google Shape;234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1992" y="3519895"/>
            <a:ext cx="405778" cy="405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ward trend graph with solid fill" id="235" name="Google Shape;235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95728" y="4287377"/>
            <a:ext cx="398307" cy="398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 with solid fill" id="236" name="Google Shape;236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5847" y="5039343"/>
            <a:ext cx="378070" cy="37807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5"/>
          <p:cNvSpPr/>
          <p:nvPr/>
        </p:nvSpPr>
        <p:spPr>
          <a:xfrm>
            <a:off x="5912224" y="5673579"/>
            <a:ext cx="5358544" cy="603029"/>
          </a:xfrm>
          <a:prstGeom prst="roundRect">
            <a:avLst>
              <a:gd fmla="val 15488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5"/>
          <p:cNvSpPr txBox="1"/>
          <p:nvPr/>
        </p:nvSpPr>
        <p:spPr>
          <a:xfrm>
            <a:off x="6488123" y="5851982"/>
            <a:ext cx="47999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Missing growth opportunities</a:t>
            </a:r>
            <a:endParaRPr b="0" i="0" sz="18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239" name="Google Shape;239;p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85163" y="5717673"/>
            <a:ext cx="457201" cy="497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6"/>
          <p:cNvSpPr/>
          <p:nvPr/>
        </p:nvSpPr>
        <p:spPr>
          <a:xfrm>
            <a:off x="4984306" y="2425303"/>
            <a:ext cx="3200400" cy="3002972"/>
          </a:xfrm>
          <a:prstGeom prst="rect">
            <a:avLst/>
          </a:prstGeom>
          <a:solidFill>
            <a:srgbClr val="152A4E"/>
          </a:solidFill>
          <a:ln>
            <a:noFill/>
          </a:ln>
          <a:effectLst>
            <a:outerShdw blurRad="50800" rotWithShape="0" algn="ctr" dir="5400000" dist="50800">
              <a:srgbClr val="000000">
                <a:alpha val="9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Paper forms / static PDF Files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Excel spreadsheet claim tracking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Post-it notes and Outlook reminders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Manual credit calculations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Manual letter creation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Manual daily status updates with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processors and customers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6"/>
          <p:cNvSpPr/>
          <p:nvPr/>
        </p:nvSpPr>
        <p:spPr>
          <a:xfrm>
            <a:off x="8346321" y="2418383"/>
            <a:ext cx="3200400" cy="3002972"/>
          </a:xfrm>
          <a:prstGeom prst="rect">
            <a:avLst/>
          </a:prstGeom>
          <a:solidFill>
            <a:srgbClr val="152A4E"/>
          </a:solidFill>
          <a:ln>
            <a:noFill/>
          </a:ln>
          <a:effectLst>
            <a:outerShdw blurRad="50800" rotWithShape="0" algn="ctr" dir="5400000" dist="50800">
              <a:srgbClr val="000000">
                <a:alpha val="9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Fines and penalties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Higher write-offs and losses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 Errors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Negative customer experience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Audit exceptions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CFPB complaints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636" y="1870125"/>
            <a:ext cx="3920801" cy="4050983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3180000" dist="50800">
              <a:srgbClr val="000000">
                <a:alpha val="82745"/>
              </a:srgbClr>
            </a:outerShdw>
          </a:effectLst>
        </p:spPr>
      </p:pic>
      <p:sp>
        <p:nvSpPr>
          <p:cNvPr id="247" name="Google Shape;247;p56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/>
              <a:t>Before FINBOA</a:t>
            </a:r>
            <a:endParaRPr/>
          </a:p>
        </p:txBody>
      </p:sp>
      <p:sp>
        <p:nvSpPr>
          <p:cNvPr id="248" name="Google Shape;248;p56"/>
          <p:cNvSpPr/>
          <p:nvPr/>
        </p:nvSpPr>
        <p:spPr>
          <a:xfrm>
            <a:off x="4984306" y="1998505"/>
            <a:ext cx="3200400" cy="435810"/>
          </a:xfrm>
          <a:prstGeom prst="round2SameRect">
            <a:avLst>
              <a:gd fmla="val 19502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Before FINBOA</a:t>
            </a:r>
            <a:endParaRPr b="1" i="0" sz="18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49" name="Google Shape;249;p56"/>
          <p:cNvSpPr/>
          <p:nvPr/>
        </p:nvSpPr>
        <p:spPr>
          <a:xfrm>
            <a:off x="8346321" y="1989493"/>
            <a:ext cx="3200400" cy="435810"/>
          </a:xfrm>
          <a:prstGeom prst="round2SameRect">
            <a:avLst>
              <a:gd fmla="val 19502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Downside Risk</a:t>
            </a:r>
            <a:endParaRPr b="1" i="0" sz="18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0" name="Google Shape;250;p56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/>
          <p:nvPr>
            <p:ph type="title"/>
          </p:nvPr>
        </p:nvSpPr>
        <p:spPr>
          <a:xfrm>
            <a:off x="608100" y="921375"/>
            <a:ext cx="11034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</a:pPr>
            <a:r>
              <a:rPr lang="en-US"/>
              <a:t>After FINBOA</a:t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717246" y="2519638"/>
            <a:ext cx="1970373" cy="1484051"/>
          </a:xfrm>
          <a:prstGeom prst="roundRect">
            <a:avLst>
              <a:gd fmla="val 7292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882719" y="2888844"/>
            <a:ext cx="159132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E1C34"/>
                </a:solidFill>
                <a:latin typeface="Nunito Sans"/>
                <a:ea typeface="Nunito Sans"/>
                <a:cs typeface="Nunito Sans"/>
                <a:sym typeface="Nunito Sans"/>
              </a:rPr>
              <a:t>Customer/FI Completes Digital 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1392055" y="2233312"/>
            <a:ext cx="572651" cy="5726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2928156" y="2519638"/>
            <a:ext cx="1970373" cy="1484051"/>
          </a:xfrm>
          <a:prstGeom prst="roundRect">
            <a:avLst>
              <a:gd fmla="val 7292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3009500" y="2888844"/>
            <a:ext cx="174428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E1C34"/>
                </a:solidFill>
                <a:latin typeface="Nunito Sans"/>
                <a:ea typeface="Nunito Sans"/>
                <a:cs typeface="Nunito Sans"/>
                <a:sym typeface="Nunito Sans"/>
              </a:rPr>
              <a:t>FI Runs Provisional Credit Automation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3602964" y="2233312"/>
            <a:ext cx="572651" cy="5726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717246" y="4384208"/>
            <a:ext cx="1970373" cy="1484051"/>
          </a:xfrm>
          <a:prstGeom prst="roundRect">
            <a:avLst>
              <a:gd fmla="val 7292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861990" y="4753414"/>
            <a:ext cx="161204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E1C34"/>
                </a:solidFill>
                <a:latin typeface="Nunito Sans"/>
                <a:ea typeface="Nunito Sans"/>
                <a:cs typeface="Nunito Sans"/>
                <a:sym typeface="Nunito Sans"/>
              </a:rPr>
              <a:t>FI Completes Investigation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>
            <a:off x="1392055" y="4097882"/>
            <a:ext cx="572651" cy="5726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>
            <a:off x="2928156" y="4384208"/>
            <a:ext cx="1970373" cy="1484051"/>
          </a:xfrm>
          <a:prstGeom prst="roundRect">
            <a:avLst>
              <a:gd fmla="val 7292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3121044" y="4753414"/>
            <a:ext cx="1536489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E1C34"/>
                </a:solidFill>
                <a:latin typeface="Nunito Sans"/>
                <a:ea typeface="Nunito Sans"/>
                <a:cs typeface="Nunito Sans"/>
                <a:sym typeface="Nunito Sans"/>
              </a:rPr>
              <a:t>FI Runs Resolution Letter Automation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3602964" y="4097882"/>
            <a:ext cx="572651" cy="5726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5155108" y="2136298"/>
            <a:ext cx="6158860" cy="1794876"/>
          </a:xfrm>
          <a:prstGeom prst="roundRect">
            <a:avLst>
              <a:gd fmla="val 7719" name="adj"/>
            </a:avLst>
          </a:prstGeom>
          <a:solidFill>
            <a:srgbClr val="1D38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5155108" y="1838213"/>
            <a:ext cx="6158860" cy="435810"/>
          </a:xfrm>
          <a:prstGeom prst="round2SameRect">
            <a:avLst>
              <a:gd fmla="val 19502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Operational Efficiencies</a:t>
            </a:r>
            <a:endParaRPr b="1" i="0" sz="18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5367865" y="2354747"/>
            <a:ext cx="5733345" cy="943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653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No spreadsheets</a:t>
            </a:r>
            <a:endParaRPr b="0" i="0" sz="12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-176530" lvl="0" marL="1828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Automatic reminders and alerts</a:t>
            </a:r>
            <a:endParaRPr b="0" i="0" sz="12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-176530" lvl="0" marL="1828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Automated calculation</a:t>
            </a:r>
            <a:endParaRPr b="0" i="0" sz="12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-176530" lvl="0" marL="1828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Automated letter generation and GL entries</a:t>
            </a:r>
            <a:endParaRPr b="0" i="0" sz="12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-176530" lvl="0" marL="1828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Notification status updates</a:t>
            </a:r>
            <a:endParaRPr b="0" i="0" sz="12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-176530" lvl="0" marL="1828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Trend analysis</a:t>
            </a:r>
            <a:endParaRPr b="0" i="0" sz="1200" u="none" cap="none" strike="noStrike">
              <a:solidFill>
                <a:schemeClr val="l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6891868" y="1477661"/>
            <a:ext cx="27319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E1C34"/>
                </a:solidFill>
                <a:latin typeface="Nunito Sans"/>
                <a:ea typeface="Nunito Sans"/>
                <a:cs typeface="Nunito Sans"/>
                <a:sym typeface="Nunito Sans"/>
              </a:rPr>
              <a:t>With FINBOA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5155108" y="4143134"/>
            <a:ext cx="6158860" cy="2258972"/>
          </a:xfrm>
          <a:prstGeom prst="roundRect">
            <a:avLst>
              <a:gd fmla="val 6733" name="adj"/>
            </a:avLst>
          </a:prstGeom>
          <a:solidFill>
            <a:srgbClr val="1D38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5155108" y="4022559"/>
            <a:ext cx="6158860" cy="435810"/>
          </a:xfrm>
          <a:prstGeom prst="round2SameRect">
            <a:avLst>
              <a:gd fmla="val 19502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FI Benefits</a:t>
            </a:r>
            <a:endParaRPr b="1" i="0" sz="18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5371711" y="4613719"/>
            <a:ext cx="5733345" cy="943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6530" lvl="0" marL="1828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Breeze through audits</a:t>
            </a:r>
            <a:endParaRPr b="0" i="0" sz="12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-176530" lvl="0" marL="1828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Turning paper pushers into fraud fighters</a:t>
            </a:r>
            <a:endParaRPr b="0" i="0" sz="12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-176530" lvl="0" marL="1828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Handle growing volumes without additional staff</a:t>
            </a:r>
            <a:endParaRPr b="0" i="0" sz="12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-176530" lvl="0" marL="1828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Reduced fraud</a:t>
            </a:r>
            <a:endParaRPr b="0" i="0" sz="12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-176530" lvl="0" marL="1828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Improved customer experience</a:t>
            </a:r>
            <a:endParaRPr b="0" i="0" sz="12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3497099" y="6444495"/>
            <a:ext cx="5197803" cy="282018"/>
          </a:xfrm>
          <a:prstGeom prst="rect">
            <a:avLst/>
          </a:prstGeom>
          <a:noFill/>
          <a:ln>
            <a:noFill/>
          </a:ln>
        </p:spPr>
        <p:txBody>
          <a:bodyPr anchorCtr="0" anchor="b" bIns="60800" lIns="121625" spcFirstLastPara="1" rIns="121625" wrap="square" tIns="6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© FINBOA – Proprietary and Confidential 2022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3_Executive">
  <a:themeElements>
    <a:clrScheme name="FINBOA">
      <a:dk1>
        <a:srgbClr val="000000"/>
      </a:dk1>
      <a:lt1>
        <a:srgbClr val="FFFFFF"/>
      </a:lt1>
      <a:dk2>
        <a:srgbClr val="1D3868"/>
      </a:dk2>
      <a:lt2>
        <a:srgbClr val="E4E9EF"/>
      </a:lt2>
      <a:accent1>
        <a:srgbClr val="37A2DB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xecutive">
  <a:themeElements>
    <a:clrScheme name="FINBOA">
      <a:dk1>
        <a:srgbClr val="000000"/>
      </a:dk1>
      <a:lt1>
        <a:srgbClr val="FFFFFF"/>
      </a:lt1>
      <a:dk2>
        <a:srgbClr val="1D3868"/>
      </a:dk2>
      <a:lt2>
        <a:srgbClr val="E4E9EF"/>
      </a:lt2>
      <a:accent1>
        <a:srgbClr val="37A2DB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2020-09-15T18:33:21Z</dcterms:created>
  <dc:creator>Kristine Kapusta</dc:creator>
</cp:coreProperties>
</file>